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handoutMasterIdLst>
    <p:handoutMasterId r:id="rId3"/>
  </p:handoutMasterIdLst>
  <p:sldIdLst>
    <p:sldId id="258" r:id="rId2"/>
  </p:sldIdLst>
  <p:sldSz cx="30275213" cy="42803763"/>
  <p:notesSz cx="6858000" cy="9144000"/>
  <p:defaultTextStyle>
    <a:defPPr>
      <a:defRPr lang="tr-TR"/>
    </a:defPPr>
    <a:lvl1pPr marL="0" algn="l" defTabSz="3495958" rtl="0" eaLnBrk="1" latinLnBrk="0" hangingPunct="1">
      <a:defRPr sz="6783" kern="1200">
        <a:solidFill>
          <a:schemeClr val="tx1"/>
        </a:solidFill>
        <a:latin typeface="+mn-lt"/>
        <a:ea typeface="+mn-ea"/>
        <a:cs typeface="+mn-cs"/>
      </a:defRPr>
    </a:lvl1pPr>
    <a:lvl2pPr marL="1747983" algn="l" defTabSz="3495958" rtl="0" eaLnBrk="1" latinLnBrk="0" hangingPunct="1">
      <a:defRPr sz="6783" kern="1200">
        <a:solidFill>
          <a:schemeClr val="tx1"/>
        </a:solidFill>
        <a:latin typeface="+mn-lt"/>
        <a:ea typeface="+mn-ea"/>
        <a:cs typeface="+mn-cs"/>
      </a:defRPr>
    </a:lvl2pPr>
    <a:lvl3pPr marL="3495958" algn="l" defTabSz="3495958" rtl="0" eaLnBrk="1" latinLnBrk="0" hangingPunct="1">
      <a:defRPr sz="6783" kern="1200">
        <a:solidFill>
          <a:schemeClr val="tx1"/>
        </a:solidFill>
        <a:latin typeface="+mn-lt"/>
        <a:ea typeface="+mn-ea"/>
        <a:cs typeface="+mn-cs"/>
      </a:defRPr>
    </a:lvl3pPr>
    <a:lvl4pPr marL="5243942" algn="l" defTabSz="3495958" rtl="0" eaLnBrk="1" latinLnBrk="0" hangingPunct="1">
      <a:defRPr sz="6783" kern="1200">
        <a:solidFill>
          <a:schemeClr val="tx1"/>
        </a:solidFill>
        <a:latin typeface="+mn-lt"/>
        <a:ea typeface="+mn-ea"/>
        <a:cs typeface="+mn-cs"/>
      </a:defRPr>
    </a:lvl4pPr>
    <a:lvl5pPr marL="6991921" algn="l" defTabSz="3495958" rtl="0" eaLnBrk="1" latinLnBrk="0" hangingPunct="1">
      <a:defRPr sz="6783" kern="1200">
        <a:solidFill>
          <a:schemeClr val="tx1"/>
        </a:solidFill>
        <a:latin typeface="+mn-lt"/>
        <a:ea typeface="+mn-ea"/>
        <a:cs typeface="+mn-cs"/>
      </a:defRPr>
    </a:lvl5pPr>
    <a:lvl6pPr marL="8739900" algn="l" defTabSz="3495958" rtl="0" eaLnBrk="1" latinLnBrk="0" hangingPunct="1">
      <a:defRPr sz="6783" kern="1200">
        <a:solidFill>
          <a:schemeClr val="tx1"/>
        </a:solidFill>
        <a:latin typeface="+mn-lt"/>
        <a:ea typeface="+mn-ea"/>
        <a:cs typeface="+mn-cs"/>
      </a:defRPr>
    </a:lvl6pPr>
    <a:lvl7pPr marL="10487883" algn="l" defTabSz="3495958" rtl="0" eaLnBrk="1" latinLnBrk="0" hangingPunct="1">
      <a:defRPr sz="6783" kern="1200">
        <a:solidFill>
          <a:schemeClr val="tx1"/>
        </a:solidFill>
        <a:latin typeface="+mn-lt"/>
        <a:ea typeface="+mn-ea"/>
        <a:cs typeface="+mn-cs"/>
      </a:defRPr>
    </a:lvl7pPr>
    <a:lvl8pPr marL="12235862" algn="l" defTabSz="3495958" rtl="0" eaLnBrk="1" latinLnBrk="0" hangingPunct="1">
      <a:defRPr sz="6783" kern="1200">
        <a:solidFill>
          <a:schemeClr val="tx1"/>
        </a:solidFill>
        <a:latin typeface="+mn-lt"/>
        <a:ea typeface="+mn-ea"/>
        <a:cs typeface="+mn-cs"/>
      </a:defRPr>
    </a:lvl8pPr>
    <a:lvl9pPr marL="13983841" algn="l" defTabSz="3495958" rtl="0" eaLnBrk="1" latinLnBrk="0" hangingPunct="1">
      <a:defRPr sz="67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5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3"/>
    <a:srgbClr val="FFFFFF"/>
    <a:srgbClr val="FFFFDD"/>
    <a:srgbClr val="FAFAD2"/>
    <a:srgbClr val="FFF9E7"/>
    <a:srgbClr val="FFFF66"/>
    <a:srgbClr val="FFFF81"/>
    <a:srgbClr val="F7F2BF"/>
    <a:srgbClr val="F0E68C"/>
    <a:srgbClr val="FFF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3" autoAdjust="0"/>
    <p:restoredTop sz="94660" autoAdjust="0"/>
  </p:normalViewPr>
  <p:slideViewPr>
    <p:cSldViewPr>
      <p:cViewPr>
        <p:scale>
          <a:sx n="33" d="100"/>
          <a:sy n="33" d="100"/>
        </p:scale>
        <p:origin x="1032" y="-1853"/>
      </p:cViewPr>
      <p:guideLst>
        <p:guide orient="horz" pos="13482"/>
        <p:guide pos="95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0B0CA0-F1DF-4219-8A82-671B4EA152AD}" type="datetimeFigureOut">
              <a:rPr lang="tr-TR" smtClean="0"/>
              <a:pPr/>
              <a:t>21.05.2026</a:t>
            </a:fld>
            <a:endParaRPr lang="tr-TR" dirty="0"/>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3D9055-DD1B-4BD6-84BA-9EA8BC6A8A5B}" type="slidenum">
              <a:rPr lang="tr-TR" smtClean="0"/>
              <a:pPr/>
              <a:t>‹#›</a:t>
            </a:fld>
            <a:endParaRPr lang="tr-TR" dirty="0"/>
          </a:p>
        </p:txBody>
      </p:sp>
    </p:spTree>
    <p:extLst>
      <p:ext uri="{BB962C8B-B14F-4D97-AF65-F5344CB8AC3E}">
        <p14:creationId xmlns:p14="http://schemas.microsoft.com/office/powerpoint/2010/main" val="21034757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tr-TR"/>
              <a:t>Asıl başlık stili için tıklatın</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5DFAB5E-4637-4A3C-B32F-EFE92CE34485}" type="datetimeFigureOut">
              <a:rPr lang="tr-TR" smtClean="0">
                <a:solidFill>
                  <a:srgbClr val="FFFFFF"/>
                </a:solidFill>
              </a:rPr>
              <a:pPr/>
              <a:t>21.05.2026</a:t>
            </a:fld>
            <a:endParaRPr lang="tr-TR" dirty="0">
              <a:solidFill>
                <a:srgbClr val="FFFFFF"/>
              </a:solidFill>
            </a:endParaRPr>
          </a:p>
        </p:txBody>
      </p:sp>
      <p:sp>
        <p:nvSpPr>
          <p:cNvPr id="5" name="Footer Placeholder 4"/>
          <p:cNvSpPr>
            <a:spLocks noGrp="1"/>
          </p:cNvSpPr>
          <p:nvPr>
            <p:ph type="ftr" sz="quarter" idx="11"/>
          </p:nvPr>
        </p:nvSpPr>
        <p:spPr/>
        <p:txBody>
          <a:bodyPr/>
          <a:lstStyle/>
          <a:p>
            <a:endParaRPr lang="tr-TR" dirty="0">
              <a:solidFill>
                <a:srgbClr val="FFFFFF"/>
              </a:solidFill>
            </a:endParaRPr>
          </a:p>
        </p:txBody>
      </p:sp>
      <p:sp>
        <p:nvSpPr>
          <p:cNvPr id="6" name="Slide Number Placeholder 5"/>
          <p:cNvSpPr>
            <a:spLocks noGrp="1"/>
          </p:cNvSpPr>
          <p:nvPr>
            <p:ph type="sldNum" sz="quarter" idx="12"/>
          </p:nvPr>
        </p:nvSpPr>
        <p:spPr/>
        <p:txBody>
          <a:bodyPr/>
          <a:lstStyle/>
          <a:p>
            <a:fld id="{4004CACE-D216-4DEB-969B-54B4DE0ABBC0}" type="slidenum">
              <a:rPr lang="tr-TR" smtClean="0">
                <a:solidFill>
                  <a:srgbClr val="FFFFFF"/>
                </a:solidFill>
              </a:rPr>
              <a:pPr/>
              <a:t>‹#›</a:t>
            </a:fld>
            <a:endParaRPr lang="tr-TR" dirty="0">
              <a:solidFill>
                <a:srgbClr val="FFFFFF"/>
              </a:solidFill>
            </a:endParaRPr>
          </a:p>
        </p:txBody>
      </p:sp>
    </p:spTree>
    <p:extLst>
      <p:ext uri="{BB962C8B-B14F-4D97-AF65-F5344CB8AC3E}">
        <p14:creationId xmlns:p14="http://schemas.microsoft.com/office/powerpoint/2010/main" val="339572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5DFAB5E-4637-4A3C-B32F-EFE92CE34485}" type="datetimeFigureOut">
              <a:rPr lang="tr-TR" smtClean="0">
                <a:solidFill>
                  <a:srgbClr val="FFFFFF"/>
                </a:solidFill>
              </a:rPr>
              <a:pPr/>
              <a:t>21.05.2026</a:t>
            </a:fld>
            <a:endParaRPr lang="tr-TR" dirty="0">
              <a:solidFill>
                <a:srgbClr val="FFFFFF"/>
              </a:solidFill>
            </a:endParaRPr>
          </a:p>
        </p:txBody>
      </p:sp>
      <p:sp>
        <p:nvSpPr>
          <p:cNvPr id="5" name="Footer Placeholder 4"/>
          <p:cNvSpPr>
            <a:spLocks noGrp="1"/>
          </p:cNvSpPr>
          <p:nvPr>
            <p:ph type="ftr" sz="quarter" idx="11"/>
          </p:nvPr>
        </p:nvSpPr>
        <p:spPr/>
        <p:txBody>
          <a:bodyPr/>
          <a:lstStyle/>
          <a:p>
            <a:endParaRPr lang="tr-TR" dirty="0">
              <a:solidFill>
                <a:srgbClr val="FFFFFF"/>
              </a:solidFill>
            </a:endParaRPr>
          </a:p>
        </p:txBody>
      </p:sp>
      <p:sp>
        <p:nvSpPr>
          <p:cNvPr id="6" name="Slide Number Placeholder 5"/>
          <p:cNvSpPr>
            <a:spLocks noGrp="1"/>
          </p:cNvSpPr>
          <p:nvPr>
            <p:ph type="sldNum" sz="quarter" idx="12"/>
          </p:nvPr>
        </p:nvSpPr>
        <p:spPr/>
        <p:txBody>
          <a:bodyPr/>
          <a:lstStyle/>
          <a:p>
            <a:fld id="{4004CACE-D216-4DEB-969B-54B4DE0ABBC0}" type="slidenum">
              <a:rPr lang="tr-TR" smtClean="0">
                <a:solidFill>
                  <a:srgbClr val="FFFFFF"/>
                </a:solidFill>
              </a:rPr>
              <a:pPr/>
              <a:t>‹#›</a:t>
            </a:fld>
            <a:endParaRPr lang="tr-TR" dirty="0">
              <a:solidFill>
                <a:srgbClr val="FFFFFF"/>
              </a:solidFill>
            </a:endParaRPr>
          </a:p>
        </p:txBody>
      </p:sp>
    </p:spTree>
    <p:extLst>
      <p:ext uri="{BB962C8B-B14F-4D97-AF65-F5344CB8AC3E}">
        <p14:creationId xmlns:p14="http://schemas.microsoft.com/office/powerpoint/2010/main" val="222840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5DFAB5E-4637-4A3C-B32F-EFE92CE34485}" type="datetimeFigureOut">
              <a:rPr lang="tr-TR" smtClean="0">
                <a:solidFill>
                  <a:srgbClr val="FFFFFF"/>
                </a:solidFill>
              </a:rPr>
              <a:pPr/>
              <a:t>21.05.2026</a:t>
            </a:fld>
            <a:endParaRPr lang="tr-TR" dirty="0">
              <a:solidFill>
                <a:srgbClr val="FFFFFF"/>
              </a:solidFill>
            </a:endParaRPr>
          </a:p>
        </p:txBody>
      </p:sp>
      <p:sp>
        <p:nvSpPr>
          <p:cNvPr id="5" name="Footer Placeholder 4"/>
          <p:cNvSpPr>
            <a:spLocks noGrp="1"/>
          </p:cNvSpPr>
          <p:nvPr>
            <p:ph type="ftr" sz="quarter" idx="11"/>
          </p:nvPr>
        </p:nvSpPr>
        <p:spPr/>
        <p:txBody>
          <a:bodyPr/>
          <a:lstStyle/>
          <a:p>
            <a:endParaRPr lang="tr-TR" dirty="0">
              <a:solidFill>
                <a:srgbClr val="FFFFFF"/>
              </a:solidFill>
            </a:endParaRPr>
          </a:p>
        </p:txBody>
      </p:sp>
      <p:sp>
        <p:nvSpPr>
          <p:cNvPr id="6" name="Slide Number Placeholder 5"/>
          <p:cNvSpPr>
            <a:spLocks noGrp="1"/>
          </p:cNvSpPr>
          <p:nvPr>
            <p:ph type="sldNum" sz="quarter" idx="12"/>
          </p:nvPr>
        </p:nvSpPr>
        <p:spPr/>
        <p:txBody>
          <a:bodyPr/>
          <a:lstStyle/>
          <a:p>
            <a:fld id="{4004CACE-D216-4DEB-969B-54B4DE0ABBC0}" type="slidenum">
              <a:rPr lang="tr-TR" smtClean="0">
                <a:solidFill>
                  <a:srgbClr val="FFFFFF"/>
                </a:solidFill>
              </a:rPr>
              <a:pPr/>
              <a:t>‹#›</a:t>
            </a:fld>
            <a:endParaRPr lang="tr-TR" dirty="0">
              <a:solidFill>
                <a:srgbClr val="FFFFFF"/>
              </a:solidFill>
            </a:endParaRPr>
          </a:p>
        </p:txBody>
      </p:sp>
    </p:spTree>
    <p:extLst>
      <p:ext uri="{BB962C8B-B14F-4D97-AF65-F5344CB8AC3E}">
        <p14:creationId xmlns:p14="http://schemas.microsoft.com/office/powerpoint/2010/main" val="306017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5DFAB5E-4637-4A3C-B32F-EFE92CE34485}" type="datetimeFigureOut">
              <a:rPr lang="tr-TR" smtClean="0">
                <a:solidFill>
                  <a:srgbClr val="FFFFFF"/>
                </a:solidFill>
              </a:rPr>
              <a:pPr/>
              <a:t>21.05.2026</a:t>
            </a:fld>
            <a:endParaRPr lang="tr-TR" dirty="0">
              <a:solidFill>
                <a:srgbClr val="FFFFFF"/>
              </a:solidFill>
            </a:endParaRPr>
          </a:p>
        </p:txBody>
      </p:sp>
      <p:sp>
        <p:nvSpPr>
          <p:cNvPr id="5" name="Footer Placeholder 4"/>
          <p:cNvSpPr>
            <a:spLocks noGrp="1"/>
          </p:cNvSpPr>
          <p:nvPr>
            <p:ph type="ftr" sz="quarter" idx="11"/>
          </p:nvPr>
        </p:nvSpPr>
        <p:spPr/>
        <p:txBody>
          <a:bodyPr/>
          <a:lstStyle/>
          <a:p>
            <a:endParaRPr lang="tr-TR" dirty="0">
              <a:solidFill>
                <a:srgbClr val="FFFFFF"/>
              </a:solidFill>
            </a:endParaRPr>
          </a:p>
        </p:txBody>
      </p:sp>
      <p:sp>
        <p:nvSpPr>
          <p:cNvPr id="6" name="Slide Number Placeholder 5"/>
          <p:cNvSpPr>
            <a:spLocks noGrp="1"/>
          </p:cNvSpPr>
          <p:nvPr>
            <p:ph type="sldNum" sz="quarter" idx="12"/>
          </p:nvPr>
        </p:nvSpPr>
        <p:spPr/>
        <p:txBody>
          <a:bodyPr/>
          <a:lstStyle/>
          <a:p>
            <a:fld id="{4004CACE-D216-4DEB-969B-54B4DE0ABBC0}" type="slidenum">
              <a:rPr lang="tr-TR" smtClean="0">
                <a:solidFill>
                  <a:srgbClr val="FFFFFF"/>
                </a:solidFill>
              </a:rPr>
              <a:pPr/>
              <a:t>‹#›</a:t>
            </a:fld>
            <a:endParaRPr lang="tr-TR" dirty="0">
              <a:solidFill>
                <a:srgbClr val="FFFFFF"/>
              </a:solidFill>
            </a:endParaRPr>
          </a:p>
        </p:txBody>
      </p:sp>
    </p:spTree>
    <p:extLst>
      <p:ext uri="{BB962C8B-B14F-4D97-AF65-F5344CB8AC3E}">
        <p14:creationId xmlns:p14="http://schemas.microsoft.com/office/powerpoint/2010/main" val="401504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tr-TR"/>
              <a:t>Asıl başlık stili için tıklatın</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5DFAB5E-4637-4A3C-B32F-EFE92CE34485}" type="datetimeFigureOut">
              <a:rPr lang="tr-TR" smtClean="0">
                <a:solidFill>
                  <a:srgbClr val="FFFFFF"/>
                </a:solidFill>
              </a:rPr>
              <a:pPr/>
              <a:t>21.05.2026</a:t>
            </a:fld>
            <a:endParaRPr lang="tr-TR" dirty="0">
              <a:solidFill>
                <a:srgbClr val="FFFFFF"/>
              </a:solidFill>
            </a:endParaRPr>
          </a:p>
        </p:txBody>
      </p:sp>
      <p:sp>
        <p:nvSpPr>
          <p:cNvPr id="5" name="Footer Placeholder 4"/>
          <p:cNvSpPr>
            <a:spLocks noGrp="1"/>
          </p:cNvSpPr>
          <p:nvPr>
            <p:ph type="ftr" sz="quarter" idx="11"/>
          </p:nvPr>
        </p:nvSpPr>
        <p:spPr/>
        <p:txBody>
          <a:bodyPr/>
          <a:lstStyle/>
          <a:p>
            <a:endParaRPr lang="tr-TR" dirty="0">
              <a:solidFill>
                <a:srgbClr val="FFFFFF"/>
              </a:solidFill>
            </a:endParaRPr>
          </a:p>
        </p:txBody>
      </p:sp>
      <p:sp>
        <p:nvSpPr>
          <p:cNvPr id="6" name="Slide Number Placeholder 5"/>
          <p:cNvSpPr>
            <a:spLocks noGrp="1"/>
          </p:cNvSpPr>
          <p:nvPr>
            <p:ph type="sldNum" sz="quarter" idx="12"/>
          </p:nvPr>
        </p:nvSpPr>
        <p:spPr/>
        <p:txBody>
          <a:bodyPr/>
          <a:lstStyle/>
          <a:p>
            <a:fld id="{4004CACE-D216-4DEB-969B-54B4DE0ABBC0}" type="slidenum">
              <a:rPr lang="tr-TR" smtClean="0">
                <a:solidFill>
                  <a:srgbClr val="FFFFFF"/>
                </a:solidFill>
              </a:rPr>
              <a:pPr/>
              <a:t>‹#›</a:t>
            </a:fld>
            <a:endParaRPr lang="tr-TR" dirty="0">
              <a:solidFill>
                <a:srgbClr val="FFFFFF"/>
              </a:solidFill>
            </a:endParaRPr>
          </a:p>
        </p:txBody>
      </p:sp>
    </p:spTree>
    <p:extLst>
      <p:ext uri="{BB962C8B-B14F-4D97-AF65-F5344CB8AC3E}">
        <p14:creationId xmlns:p14="http://schemas.microsoft.com/office/powerpoint/2010/main" val="390656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5DFAB5E-4637-4A3C-B32F-EFE92CE34485}" type="datetimeFigureOut">
              <a:rPr lang="tr-TR" smtClean="0">
                <a:solidFill>
                  <a:srgbClr val="FFFFFF"/>
                </a:solidFill>
              </a:rPr>
              <a:pPr/>
              <a:t>21.05.2026</a:t>
            </a:fld>
            <a:endParaRPr lang="tr-TR" dirty="0">
              <a:solidFill>
                <a:srgbClr val="FFFFFF"/>
              </a:solidFill>
            </a:endParaRPr>
          </a:p>
        </p:txBody>
      </p:sp>
      <p:sp>
        <p:nvSpPr>
          <p:cNvPr id="6" name="Footer Placeholder 5"/>
          <p:cNvSpPr>
            <a:spLocks noGrp="1"/>
          </p:cNvSpPr>
          <p:nvPr>
            <p:ph type="ftr" sz="quarter" idx="11"/>
          </p:nvPr>
        </p:nvSpPr>
        <p:spPr/>
        <p:txBody>
          <a:bodyPr/>
          <a:lstStyle/>
          <a:p>
            <a:endParaRPr lang="tr-TR" dirty="0">
              <a:solidFill>
                <a:srgbClr val="FFFFFF"/>
              </a:solidFill>
            </a:endParaRPr>
          </a:p>
        </p:txBody>
      </p:sp>
      <p:sp>
        <p:nvSpPr>
          <p:cNvPr id="7" name="Slide Number Placeholder 6"/>
          <p:cNvSpPr>
            <a:spLocks noGrp="1"/>
          </p:cNvSpPr>
          <p:nvPr>
            <p:ph type="sldNum" sz="quarter" idx="12"/>
          </p:nvPr>
        </p:nvSpPr>
        <p:spPr/>
        <p:txBody>
          <a:bodyPr/>
          <a:lstStyle/>
          <a:p>
            <a:fld id="{4004CACE-D216-4DEB-969B-54B4DE0ABBC0}" type="slidenum">
              <a:rPr lang="tr-TR" smtClean="0">
                <a:solidFill>
                  <a:srgbClr val="FFFFFF"/>
                </a:solidFill>
              </a:rPr>
              <a:pPr/>
              <a:t>‹#›</a:t>
            </a:fld>
            <a:endParaRPr lang="tr-TR" dirty="0">
              <a:solidFill>
                <a:srgbClr val="FFFFFF"/>
              </a:solidFill>
            </a:endParaRPr>
          </a:p>
        </p:txBody>
      </p:sp>
    </p:spTree>
    <p:extLst>
      <p:ext uri="{BB962C8B-B14F-4D97-AF65-F5344CB8AC3E}">
        <p14:creationId xmlns:p14="http://schemas.microsoft.com/office/powerpoint/2010/main" val="2460394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tr-TR"/>
              <a:t>Asıl metin stillerini düzenlemek için tıklatın</a:t>
            </a:r>
          </a:p>
        </p:txBody>
      </p:sp>
      <p:sp>
        <p:nvSpPr>
          <p:cNvPr id="4" name="Content Placeholder 3"/>
          <p:cNvSpPr>
            <a:spLocks noGrp="1"/>
          </p:cNvSpPr>
          <p:nvPr>
            <p:ph sz="half" idx="2"/>
          </p:nvPr>
        </p:nvSpPr>
        <p:spPr>
          <a:xfrm>
            <a:off x="2085368" y="15635264"/>
            <a:ext cx="12807832" cy="2299711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tr-TR"/>
              <a:t>Asıl metin stillerini düzenlemek için tıklatın</a:t>
            </a:r>
          </a:p>
        </p:txBody>
      </p:sp>
      <p:sp>
        <p:nvSpPr>
          <p:cNvPr id="6" name="Content Placeholder 5"/>
          <p:cNvSpPr>
            <a:spLocks noGrp="1"/>
          </p:cNvSpPr>
          <p:nvPr>
            <p:ph sz="quarter" idx="4"/>
          </p:nvPr>
        </p:nvSpPr>
        <p:spPr>
          <a:xfrm>
            <a:off x="15326828" y="15635264"/>
            <a:ext cx="12870909" cy="2299711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5DFAB5E-4637-4A3C-B32F-EFE92CE34485}" type="datetimeFigureOut">
              <a:rPr lang="tr-TR" smtClean="0">
                <a:solidFill>
                  <a:srgbClr val="FFFFFF"/>
                </a:solidFill>
              </a:rPr>
              <a:pPr/>
              <a:t>21.05.2026</a:t>
            </a:fld>
            <a:endParaRPr lang="tr-TR" dirty="0">
              <a:solidFill>
                <a:srgbClr val="FFFFFF"/>
              </a:solidFill>
            </a:endParaRPr>
          </a:p>
        </p:txBody>
      </p:sp>
      <p:sp>
        <p:nvSpPr>
          <p:cNvPr id="8" name="Footer Placeholder 7"/>
          <p:cNvSpPr>
            <a:spLocks noGrp="1"/>
          </p:cNvSpPr>
          <p:nvPr>
            <p:ph type="ftr" sz="quarter" idx="11"/>
          </p:nvPr>
        </p:nvSpPr>
        <p:spPr/>
        <p:txBody>
          <a:bodyPr/>
          <a:lstStyle/>
          <a:p>
            <a:endParaRPr lang="tr-TR" dirty="0">
              <a:solidFill>
                <a:srgbClr val="FFFFFF"/>
              </a:solidFill>
            </a:endParaRPr>
          </a:p>
        </p:txBody>
      </p:sp>
      <p:sp>
        <p:nvSpPr>
          <p:cNvPr id="9" name="Slide Number Placeholder 8"/>
          <p:cNvSpPr>
            <a:spLocks noGrp="1"/>
          </p:cNvSpPr>
          <p:nvPr>
            <p:ph type="sldNum" sz="quarter" idx="12"/>
          </p:nvPr>
        </p:nvSpPr>
        <p:spPr/>
        <p:txBody>
          <a:bodyPr/>
          <a:lstStyle/>
          <a:p>
            <a:fld id="{4004CACE-D216-4DEB-969B-54B4DE0ABBC0}" type="slidenum">
              <a:rPr lang="tr-TR" smtClean="0">
                <a:solidFill>
                  <a:srgbClr val="FFFFFF"/>
                </a:solidFill>
              </a:rPr>
              <a:pPr/>
              <a:t>‹#›</a:t>
            </a:fld>
            <a:endParaRPr lang="tr-TR" dirty="0">
              <a:solidFill>
                <a:srgbClr val="FFFFFF"/>
              </a:solidFill>
            </a:endParaRPr>
          </a:p>
        </p:txBody>
      </p:sp>
    </p:spTree>
    <p:extLst>
      <p:ext uri="{BB962C8B-B14F-4D97-AF65-F5344CB8AC3E}">
        <p14:creationId xmlns:p14="http://schemas.microsoft.com/office/powerpoint/2010/main" val="199610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5DFAB5E-4637-4A3C-B32F-EFE92CE34485}" type="datetimeFigureOut">
              <a:rPr lang="tr-TR" smtClean="0">
                <a:solidFill>
                  <a:srgbClr val="FFFFFF"/>
                </a:solidFill>
              </a:rPr>
              <a:pPr/>
              <a:t>21.05.2026</a:t>
            </a:fld>
            <a:endParaRPr lang="tr-TR" dirty="0">
              <a:solidFill>
                <a:srgbClr val="FFFFFF"/>
              </a:solidFill>
            </a:endParaRPr>
          </a:p>
        </p:txBody>
      </p:sp>
      <p:sp>
        <p:nvSpPr>
          <p:cNvPr id="4" name="Footer Placeholder 3"/>
          <p:cNvSpPr>
            <a:spLocks noGrp="1"/>
          </p:cNvSpPr>
          <p:nvPr>
            <p:ph type="ftr" sz="quarter" idx="11"/>
          </p:nvPr>
        </p:nvSpPr>
        <p:spPr/>
        <p:txBody>
          <a:bodyPr/>
          <a:lstStyle/>
          <a:p>
            <a:endParaRPr lang="tr-TR" dirty="0">
              <a:solidFill>
                <a:srgbClr val="FFFFFF"/>
              </a:solidFill>
            </a:endParaRPr>
          </a:p>
        </p:txBody>
      </p:sp>
      <p:sp>
        <p:nvSpPr>
          <p:cNvPr id="5" name="Slide Number Placeholder 4"/>
          <p:cNvSpPr>
            <a:spLocks noGrp="1"/>
          </p:cNvSpPr>
          <p:nvPr>
            <p:ph type="sldNum" sz="quarter" idx="12"/>
          </p:nvPr>
        </p:nvSpPr>
        <p:spPr/>
        <p:txBody>
          <a:bodyPr/>
          <a:lstStyle/>
          <a:p>
            <a:fld id="{4004CACE-D216-4DEB-969B-54B4DE0ABBC0}" type="slidenum">
              <a:rPr lang="tr-TR" smtClean="0">
                <a:solidFill>
                  <a:srgbClr val="FFFFFF"/>
                </a:solidFill>
              </a:rPr>
              <a:pPr/>
              <a:t>‹#›</a:t>
            </a:fld>
            <a:endParaRPr lang="tr-TR" dirty="0">
              <a:solidFill>
                <a:srgbClr val="FFFFFF"/>
              </a:solidFill>
            </a:endParaRPr>
          </a:p>
        </p:txBody>
      </p:sp>
    </p:spTree>
    <p:extLst>
      <p:ext uri="{BB962C8B-B14F-4D97-AF65-F5344CB8AC3E}">
        <p14:creationId xmlns:p14="http://schemas.microsoft.com/office/powerpoint/2010/main" val="426096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FAB5E-4637-4A3C-B32F-EFE92CE34485}" type="datetimeFigureOut">
              <a:rPr lang="tr-TR" smtClean="0">
                <a:solidFill>
                  <a:srgbClr val="FFFFFF"/>
                </a:solidFill>
              </a:rPr>
              <a:pPr/>
              <a:t>21.05.2026</a:t>
            </a:fld>
            <a:endParaRPr lang="tr-TR" dirty="0">
              <a:solidFill>
                <a:srgbClr val="FFFFFF"/>
              </a:solidFill>
            </a:endParaRPr>
          </a:p>
        </p:txBody>
      </p:sp>
      <p:sp>
        <p:nvSpPr>
          <p:cNvPr id="3" name="Footer Placeholder 2"/>
          <p:cNvSpPr>
            <a:spLocks noGrp="1"/>
          </p:cNvSpPr>
          <p:nvPr>
            <p:ph type="ftr" sz="quarter" idx="11"/>
          </p:nvPr>
        </p:nvSpPr>
        <p:spPr/>
        <p:txBody>
          <a:bodyPr/>
          <a:lstStyle/>
          <a:p>
            <a:endParaRPr lang="tr-TR" dirty="0">
              <a:solidFill>
                <a:srgbClr val="FFFFFF"/>
              </a:solidFill>
            </a:endParaRPr>
          </a:p>
        </p:txBody>
      </p:sp>
      <p:sp>
        <p:nvSpPr>
          <p:cNvPr id="4" name="Slide Number Placeholder 3"/>
          <p:cNvSpPr>
            <a:spLocks noGrp="1"/>
          </p:cNvSpPr>
          <p:nvPr>
            <p:ph type="sldNum" sz="quarter" idx="12"/>
          </p:nvPr>
        </p:nvSpPr>
        <p:spPr/>
        <p:txBody>
          <a:bodyPr/>
          <a:lstStyle/>
          <a:p>
            <a:fld id="{4004CACE-D216-4DEB-969B-54B4DE0ABBC0}" type="slidenum">
              <a:rPr lang="tr-TR" smtClean="0">
                <a:solidFill>
                  <a:srgbClr val="FFFFFF"/>
                </a:solidFill>
              </a:rPr>
              <a:pPr/>
              <a:t>‹#›</a:t>
            </a:fld>
            <a:endParaRPr lang="tr-TR" dirty="0">
              <a:solidFill>
                <a:srgbClr val="FFFFFF"/>
              </a:solidFill>
            </a:endParaRPr>
          </a:p>
        </p:txBody>
      </p:sp>
    </p:spTree>
    <p:extLst>
      <p:ext uri="{BB962C8B-B14F-4D97-AF65-F5344CB8AC3E}">
        <p14:creationId xmlns:p14="http://schemas.microsoft.com/office/powerpoint/2010/main" val="1798015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tr-TR"/>
              <a:t>Asıl başlık stili için tıklatın</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5DFAB5E-4637-4A3C-B32F-EFE92CE34485}" type="datetimeFigureOut">
              <a:rPr lang="tr-TR" smtClean="0">
                <a:solidFill>
                  <a:srgbClr val="FFFFFF"/>
                </a:solidFill>
              </a:rPr>
              <a:pPr/>
              <a:t>21.05.2026</a:t>
            </a:fld>
            <a:endParaRPr lang="tr-TR" dirty="0">
              <a:solidFill>
                <a:srgbClr val="FFFFFF"/>
              </a:solidFill>
            </a:endParaRPr>
          </a:p>
        </p:txBody>
      </p:sp>
      <p:sp>
        <p:nvSpPr>
          <p:cNvPr id="6" name="Footer Placeholder 5"/>
          <p:cNvSpPr>
            <a:spLocks noGrp="1"/>
          </p:cNvSpPr>
          <p:nvPr>
            <p:ph type="ftr" sz="quarter" idx="11"/>
          </p:nvPr>
        </p:nvSpPr>
        <p:spPr/>
        <p:txBody>
          <a:bodyPr/>
          <a:lstStyle/>
          <a:p>
            <a:endParaRPr lang="tr-TR" dirty="0">
              <a:solidFill>
                <a:srgbClr val="FFFFFF"/>
              </a:solidFill>
            </a:endParaRPr>
          </a:p>
        </p:txBody>
      </p:sp>
      <p:sp>
        <p:nvSpPr>
          <p:cNvPr id="7" name="Slide Number Placeholder 6"/>
          <p:cNvSpPr>
            <a:spLocks noGrp="1"/>
          </p:cNvSpPr>
          <p:nvPr>
            <p:ph type="sldNum" sz="quarter" idx="12"/>
          </p:nvPr>
        </p:nvSpPr>
        <p:spPr/>
        <p:txBody>
          <a:bodyPr/>
          <a:lstStyle/>
          <a:p>
            <a:fld id="{4004CACE-D216-4DEB-969B-54B4DE0ABBC0}" type="slidenum">
              <a:rPr lang="tr-TR" smtClean="0">
                <a:solidFill>
                  <a:srgbClr val="FFFFFF"/>
                </a:solidFill>
              </a:rPr>
              <a:pPr/>
              <a:t>‹#›</a:t>
            </a:fld>
            <a:endParaRPr lang="tr-TR" dirty="0">
              <a:solidFill>
                <a:srgbClr val="FFFFFF"/>
              </a:solidFill>
            </a:endParaRPr>
          </a:p>
        </p:txBody>
      </p:sp>
    </p:spTree>
    <p:extLst>
      <p:ext uri="{BB962C8B-B14F-4D97-AF65-F5344CB8AC3E}">
        <p14:creationId xmlns:p14="http://schemas.microsoft.com/office/powerpoint/2010/main" val="2890742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tr-TR" dirty="0"/>
              <a:t>Resim eklemek için simgeyi tıklatın</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5DFAB5E-4637-4A3C-B32F-EFE92CE34485}" type="datetimeFigureOut">
              <a:rPr lang="tr-TR" smtClean="0">
                <a:solidFill>
                  <a:srgbClr val="FFFFFF"/>
                </a:solidFill>
              </a:rPr>
              <a:pPr/>
              <a:t>21.05.2026</a:t>
            </a:fld>
            <a:endParaRPr lang="tr-TR" dirty="0">
              <a:solidFill>
                <a:srgbClr val="FFFFFF"/>
              </a:solidFill>
            </a:endParaRPr>
          </a:p>
        </p:txBody>
      </p:sp>
      <p:sp>
        <p:nvSpPr>
          <p:cNvPr id="6" name="Footer Placeholder 5"/>
          <p:cNvSpPr>
            <a:spLocks noGrp="1"/>
          </p:cNvSpPr>
          <p:nvPr>
            <p:ph type="ftr" sz="quarter" idx="11"/>
          </p:nvPr>
        </p:nvSpPr>
        <p:spPr/>
        <p:txBody>
          <a:bodyPr/>
          <a:lstStyle/>
          <a:p>
            <a:endParaRPr lang="tr-TR" dirty="0">
              <a:solidFill>
                <a:srgbClr val="FFFFFF"/>
              </a:solidFill>
            </a:endParaRPr>
          </a:p>
        </p:txBody>
      </p:sp>
      <p:sp>
        <p:nvSpPr>
          <p:cNvPr id="7" name="Slide Number Placeholder 6"/>
          <p:cNvSpPr>
            <a:spLocks noGrp="1"/>
          </p:cNvSpPr>
          <p:nvPr>
            <p:ph type="sldNum" sz="quarter" idx="12"/>
          </p:nvPr>
        </p:nvSpPr>
        <p:spPr/>
        <p:txBody>
          <a:bodyPr/>
          <a:lstStyle/>
          <a:p>
            <a:fld id="{4004CACE-D216-4DEB-969B-54B4DE0ABBC0}" type="slidenum">
              <a:rPr lang="tr-TR" smtClean="0">
                <a:solidFill>
                  <a:srgbClr val="FFFFFF"/>
                </a:solidFill>
              </a:rPr>
              <a:pPr/>
              <a:t>‹#›</a:t>
            </a:fld>
            <a:endParaRPr lang="tr-TR" dirty="0">
              <a:solidFill>
                <a:srgbClr val="FFFFFF"/>
              </a:solidFill>
            </a:endParaRPr>
          </a:p>
        </p:txBody>
      </p:sp>
    </p:spTree>
    <p:extLst>
      <p:ext uri="{BB962C8B-B14F-4D97-AF65-F5344CB8AC3E}">
        <p14:creationId xmlns:p14="http://schemas.microsoft.com/office/powerpoint/2010/main" val="52790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pPr defTabSz="2069169"/>
            <a:fld id="{A5DFAB5E-4637-4A3C-B32F-EFE92CE34485}" type="datetimeFigureOut">
              <a:rPr lang="tr-TR" smtClean="0">
                <a:solidFill>
                  <a:srgbClr val="FFFFFF"/>
                </a:solidFill>
              </a:rPr>
              <a:pPr defTabSz="2069169"/>
              <a:t>21.05.2026</a:t>
            </a:fld>
            <a:endParaRPr lang="tr-TR" dirty="0">
              <a:solidFill>
                <a:srgbClr val="FFFFFF"/>
              </a:solidFill>
            </a:endParaRPr>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pPr defTabSz="2069169"/>
            <a:endParaRPr lang="tr-TR" dirty="0">
              <a:solidFill>
                <a:srgbClr val="FFFFFF"/>
              </a:solidFill>
            </a:endParaRPr>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pPr defTabSz="2069169"/>
            <a:fld id="{4004CACE-D216-4DEB-969B-54B4DE0ABBC0}" type="slidenum">
              <a:rPr lang="tr-TR" smtClean="0">
                <a:solidFill>
                  <a:srgbClr val="FFFFFF"/>
                </a:solidFill>
              </a:rPr>
              <a:pPr defTabSz="2069169"/>
              <a:t>‹#›</a:t>
            </a:fld>
            <a:endParaRPr lang="tr-TR" dirty="0">
              <a:solidFill>
                <a:srgbClr val="FFFFFF"/>
              </a:solidFill>
            </a:endParaRPr>
          </a:p>
        </p:txBody>
      </p:sp>
    </p:spTree>
    <p:extLst>
      <p:ext uri="{BB962C8B-B14F-4D97-AF65-F5344CB8AC3E}">
        <p14:creationId xmlns:p14="http://schemas.microsoft.com/office/powerpoint/2010/main" val="165391551"/>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Resim 28">
            <a:extLst>
              <a:ext uri="{FF2B5EF4-FFF2-40B4-BE49-F238E27FC236}">
                <a16:creationId xmlns:a16="http://schemas.microsoft.com/office/drawing/2014/main" id="{6E576AAE-69DB-8C26-2453-9B6B6C816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51" y="17973594"/>
            <a:ext cx="13552115" cy="7251045"/>
          </a:xfrm>
          <a:prstGeom prst="rect">
            <a:avLst/>
          </a:prstGeom>
        </p:spPr>
      </p:pic>
      <p:sp>
        <p:nvSpPr>
          <p:cNvPr id="4" name="Unvan 3"/>
          <p:cNvSpPr>
            <a:spLocks noGrp="1"/>
          </p:cNvSpPr>
          <p:nvPr>
            <p:ph type="title"/>
          </p:nvPr>
        </p:nvSpPr>
        <p:spPr>
          <a:xfrm>
            <a:off x="5025576" y="4446987"/>
            <a:ext cx="20788500" cy="2847161"/>
          </a:xfrm>
        </p:spPr>
        <p:txBody>
          <a:bodyPr>
            <a:normAutofit/>
          </a:bodyPr>
          <a:lstStyle/>
          <a:p>
            <a:pPr algn="ctr"/>
            <a:r>
              <a:rPr lang="en-US" sz="6600" b="1" noProof="0" dirty="0">
                <a:solidFill>
                  <a:srgbClr val="002060"/>
                </a:solidFill>
                <a:latin typeface="Arial" panose="020B0604020202020204" pitchFamily="34" charset="0"/>
                <a:cs typeface="Arial" panose="020B0604020202020204" pitchFamily="34" charset="0"/>
              </a:rPr>
              <a:t>Cold Plasma Modification of Plant Protein Isolates: A Perspective for Fermented Dairy Beverages</a:t>
            </a:r>
          </a:p>
        </p:txBody>
      </p:sp>
      <p:sp>
        <p:nvSpPr>
          <p:cNvPr id="8" name="Unvan 3"/>
          <p:cNvSpPr txBox="1">
            <a:spLocks/>
          </p:cNvSpPr>
          <p:nvPr/>
        </p:nvSpPr>
        <p:spPr>
          <a:xfrm>
            <a:off x="4894924" y="7275426"/>
            <a:ext cx="21342231" cy="2076896"/>
          </a:xfrm>
          <a:prstGeom prst="rect">
            <a:avLst/>
          </a:prstGeom>
        </p:spPr>
        <p:txBody>
          <a:bodyPr vert="horz" lIns="91440" tIns="45720" rIns="91440" bIns="45720" rtlCol="0" anchor="ctr">
            <a:noAutofit/>
          </a:bodyPr>
          <a:lst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a:lstStyle>
          <a:p>
            <a:pPr algn="ctr">
              <a:spcAft>
                <a:spcPts val="1800"/>
              </a:spcAft>
            </a:pPr>
            <a:r>
              <a:rPr lang="en-US" sz="3200" b="1" noProof="0" dirty="0">
                <a:solidFill>
                  <a:schemeClr val="accent6">
                    <a:lumMod val="50000"/>
                  </a:schemeClr>
                </a:solidFill>
                <a:latin typeface="Arial" panose="020B0604020202020204" pitchFamily="34" charset="0"/>
                <a:cs typeface="Arial" panose="020B0604020202020204" pitchFamily="34" charset="0"/>
              </a:rPr>
              <a:t>Tuba ŞANLI</a:t>
            </a:r>
            <a:r>
              <a:rPr lang="en-US" sz="3200" b="1" baseline="30000" noProof="0" dirty="0">
                <a:solidFill>
                  <a:schemeClr val="accent6">
                    <a:lumMod val="50000"/>
                  </a:schemeClr>
                </a:solidFill>
                <a:latin typeface="Arial" panose="020B0604020202020204" pitchFamily="34" charset="0"/>
                <a:cs typeface="Arial" panose="020B0604020202020204" pitchFamily="34" charset="0"/>
              </a:rPr>
              <a:t>1</a:t>
            </a:r>
            <a:r>
              <a:rPr lang="en-US" sz="3200" b="1" noProof="0" dirty="0">
                <a:solidFill>
                  <a:schemeClr val="accent6">
                    <a:lumMod val="50000"/>
                  </a:schemeClr>
                </a:solidFill>
                <a:latin typeface="Arial" panose="020B0604020202020204" pitchFamily="34" charset="0"/>
                <a:cs typeface="Arial" panose="020B0604020202020204" pitchFamily="34" charset="0"/>
              </a:rPr>
              <a:t>, Muhammed FİDAN</a:t>
            </a:r>
            <a:r>
              <a:rPr lang="en-US" sz="3200" b="1" baseline="30000" noProof="0" dirty="0">
                <a:solidFill>
                  <a:schemeClr val="accent6">
                    <a:lumMod val="50000"/>
                  </a:schemeClr>
                </a:solidFill>
                <a:latin typeface="Arial" panose="020B0604020202020204" pitchFamily="34" charset="0"/>
                <a:cs typeface="Arial" panose="020B0604020202020204" pitchFamily="34" charset="0"/>
              </a:rPr>
              <a:t>1*</a:t>
            </a:r>
            <a:r>
              <a:rPr lang="en-US" sz="3200" b="1" noProof="0" dirty="0">
                <a:solidFill>
                  <a:schemeClr val="accent6">
                    <a:lumMod val="50000"/>
                  </a:schemeClr>
                </a:solidFill>
                <a:latin typeface="Arial" panose="020B0604020202020204" pitchFamily="34" charset="0"/>
                <a:cs typeface="Arial" panose="020B0604020202020204" pitchFamily="34" charset="0"/>
              </a:rPr>
              <a:t>,</a:t>
            </a:r>
            <a:r>
              <a:rPr lang="en-US" sz="3200" b="1" baseline="30000" noProof="0" dirty="0">
                <a:solidFill>
                  <a:schemeClr val="accent6">
                    <a:lumMod val="50000"/>
                  </a:schemeClr>
                </a:solidFill>
                <a:latin typeface="Arial" panose="020B0604020202020204" pitchFamily="34" charset="0"/>
                <a:cs typeface="Arial" panose="020B0604020202020204" pitchFamily="34" charset="0"/>
              </a:rPr>
              <a:t> </a:t>
            </a:r>
            <a:r>
              <a:rPr lang="en-US" sz="3200" b="1" noProof="0" dirty="0">
                <a:solidFill>
                  <a:schemeClr val="accent6">
                    <a:lumMod val="50000"/>
                  </a:schemeClr>
                </a:solidFill>
                <a:latin typeface="Arial" panose="020B0604020202020204" pitchFamily="34" charset="0"/>
                <a:cs typeface="Arial" panose="020B0604020202020204" pitchFamily="34" charset="0"/>
              </a:rPr>
              <a:t>Canan ALTINAY</a:t>
            </a:r>
            <a:r>
              <a:rPr lang="en-US" sz="3200" b="1" baseline="30000" noProof="0" dirty="0">
                <a:solidFill>
                  <a:schemeClr val="accent6">
                    <a:lumMod val="50000"/>
                  </a:schemeClr>
                </a:solidFill>
                <a:latin typeface="Arial" panose="020B0604020202020204" pitchFamily="34" charset="0"/>
                <a:cs typeface="Arial" panose="020B0604020202020204" pitchFamily="34" charset="0"/>
              </a:rPr>
              <a:t>1</a:t>
            </a:r>
            <a:r>
              <a:rPr lang="en-US" sz="3200" b="1" noProof="0" dirty="0">
                <a:solidFill>
                  <a:schemeClr val="accent6">
                    <a:lumMod val="50000"/>
                  </a:schemeClr>
                </a:solidFill>
                <a:latin typeface="Arial" panose="020B0604020202020204" pitchFamily="34" charset="0"/>
                <a:cs typeface="Arial" panose="020B0604020202020204" pitchFamily="34" charset="0"/>
              </a:rPr>
              <a:t>, İlyas ATALAR</a:t>
            </a:r>
            <a:r>
              <a:rPr lang="en-US" sz="3200" b="1" baseline="30000" noProof="0" dirty="0">
                <a:solidFill>
                  <a:schemeClr val="accent6">
                    <a:lumMod val="50000"/>
                  </a:schemeClr>
                </a:solidFill>
                <a:latin typeface="Arial" panose="020B0604020202020204" pitchFamily="34" charset="0"/>
                <a:cs typeface="Arial" panose="020B0604020202020204" pitchFamily="34" charset="0"/>
              </a:rPr>
              <a:t>2</a:t>
            </a:r>
            <a:r>
              <a:rPr lang="en-US" sz="3200" b="1" noProof="0" dirty="0">
                <a:solidFill>
                  <a:schemeClr val="accent6">
                    <a:lumMod val="50000"/>
                  </a:schemeClr>
                </a:solidFill>
                <a:latin typeface="Arial" panose="020B0604020202020204" pitchFamily="34" charset="0"/>
                <a:cs typeface="Arial" panose="020B0604020202020204" pitchFamily="34" charset="0"/>
              </a:rPr>
              <a:t>, İbrahim Palabıyık</a:t>
            </a:r>
            <a:r>
              <a:rPr lang="en-US" sz="3200" b="1" baseline="30000" noProof="0" dirty="0">
                <a:solidFill>
                  <a:schemeClr val="accent6">
                    <a:lumMod val="50000"/>
                  </a:schemeClr>
                </a:solidFill>
                <a:latin typeface="Arial" panose="020B0604020202020204" pitchFamily="34" charset="0"/>
                <a:cs typeface="Arial" panose="020B0604020202020204" pitchFamily="34" charset="0"/>
              </a:rPr>
              <a:t>3</a:t>
            </a:r>
            <a:r>
              <a:rPr lang="en-US" sz="3200" b="1" noProof="0" dirty="0">
                <a:solidFill>
                  <a:schemeClr val="accent6">
                    <a:lumMod val="50000"/>
                  </a:schemeClr>
                </a:solidFill>
                <a:latin typeface="Arial" panose="020B0604020202020204" pitchFamily="34" charset="0"/>
                <a:cs typeface="Arial" panose="020B0604020202020204" pitchFamily="34" charset="0"/>
              </a:rPr>
              <a:t>, Nevzat KONAR</a:t>
            </a:r>
            <a:r>
              <a:rPr lang="en-US" sz="3200" b="1" baseline="30000" noProof="0" dirty="0">
                <a:solidFill>
                  <a:schemeClr val="accent6">
                    <a:lumMod val="50000"/>
                  </a:schemeClr>
                </a:solidFill>
                <a:latin typeface="Arial" panose="020B0604020202020204" pitchFamily="34" charset="0"/>
                <a:cs typeface="Arial" panose="020B0604020202020204" pitchFamily="34" charset="0"/>
              </a:rPr>
              <a:t>1</a:t>
            </a:r>
          </a:p>
          <a:p>
            <a:pPr algn="ctr">
              <a:lnSpc>
                <a:spcPct val="100000"/>
              </a:lnSpc>
            </a:pPr>
            <a:r>
              <a:rPr lang="en-US" sz="3200" b="1" baseline="30000" noProof="0" dirty="0">
                <a:solidFill>
                  <a:srgbClr val="002060"/>
                </a:solidFill>
                <a:latin typeface="Arial" panose="020B0604020202020204" pitchFamily="34" charset="0"/>
                <a:cs typeface="Arial" panose="020B0604020202020204" pitchFamily="34" charset="0"/>
              </a:rPr>
              <a:t>1</a:t>
            </a:r>
            <a:r>
              <a:rPr lang="en-US" sz="3200" b="1" noProof="0" dirty="0">
                <a:solidFill>
                  <a:srgbClr val="002060"/>
                </a:solidFill>
                <a:latin typeface="Arial" panose="020B0604020202020204" pitchFamily="34" charset="0"/>
                <a:cs typeface="Arial" panose="020B0604020202020204" pitchFamily="34" charset="0"/>
              </a:rPr>
              <a:t>Ankara University, Faculty of Agriculture, Dairy Technology Department, Ankara, Türkiye</a:t>
            </a:r>
          </a:p>
          <a:p>
            <a:pPr algn="ctr">
              <a:lnSpc>
                <a:spcPct val="100000"/>
              </a:lnSpc>
            </a:pPr>
            <a:r>
              <a:rPr lang="en-US" sz="3200" b="1" baseline="30000" noProof="0" dirty="0">
                <a:solidFill>
                  <a:srgbClr val="002060"/>
                </a:solidFill>
                <a:latin typeface="Arial" panose="020B0604020202020204" pitchFamily="34" charset="0"/>
                <a:cs typeface="Arial" panose="020B0604020202020204" pitchFamily="34" charset="0"/>
              </a:rPr>
              <a:t>2</a:t>
            </a:r>
            <a:r>
              <a:rPr lang="en-US" sz="3200" b="1" noProof="0" dirty="0">
                <a:solidFill>
                  <a:srgbClr val="002060"/>
                </a:solidFill>
                <a:latin typeface="Arial" panose="020B0604020202020204" pitchFamily="34" charset="0"/>
                <a:cs typeface="Arial" panose="020B0604020202020204" pitchFamily="34" charset="0"/>
              </a:rPr>
              <a:t>Eskisehir </a:t>
            </a:r>
            <a:r>
              <a:rPr lang="en-US" sz="3200" b="1" noProof="0" dirty="0" err="1">
                <a:solidFill>
                  <a:srgbClr val="002060"/>
                </a:solidFill>
                <a:latin typeface="Arial" panose="020B0604020202020204" pitchFamily="34" charset="0"/>
                <a:cs typeface="Arial" panose="020B0604020202020204" pitchFamily="34" charset="0"/>
              </a:rPr>
              <a:t>Osmangazi</a:t>
            </a:r>
            <a:r>
              <a:rPr lang="en-US" sz="3200" b="1" noProof="0" dirty="0">
                <a:solidFill>
                  <a:srgbClr val="002060"/>
                </a:solidFill>
                <a:latin typeface="Arial" panose="020B0604020202020204" pitchFamily="34" charset="0"/>
                <a:cs typeface="Arial" panose="020B0604020202020204" pitchFamily="34" charset="0"/>
              </a:rPr>
              <a:t> University, Agriculture Faculty, Food Engineering Department, Eskisehir, Türkiye</a:t>
            </a:r>
          </a:p>
          <a:p>
            <a:pPr algn="ctr">
              <a:lnSpc>
                <a:spcPct val="100000"/>
              </a:lnSpc>
            </a:pPr>
            <a:r>
              <a:rPr lang="en-US" sz="3200" b="1" baseline="30000" noProof="0" dirty="0">
                <a:solidFill>
                  <a:srgbClr val="002060"/>
                </a:solidFill>
                <a:latin typeface="Arial" panose="020B0604020202020204" pitchFamily="34" charset="0"/>
                <a:cs typeface="Arial" panose="020B0604020202020204" pitchFamily="34" charset="0"/>
              </a:rPr>
              <a:t>3</a:t>
            </a:r>
            <a:r>
              <a:rPr lang="en-US" sz="3200" b="1" noProof="0" dirty="0">
                <a:solidFill>
                  <a:srgbClr val="002060"/>
                </a:solidFill>
                <a:latin typeface="Arial" panose="020B0604020202020204" pitchFamily="34" charset="0"/>
                <a:cs typeface="Arial" panose="020B0604020202020204" pitchFamily="34" charset="0"/>
              </a:rPr>
              <a:t>Tekirdag Namik Kemal University, Agriculture Faculty, Food Engineering Department, </a:t>
            </a:r>
            <a:r>
              <a:rPr lang="en-US" sz="3200" b="1" noProof="0" dirty="0" err="1">
                <a:solidFill>
                  <a:srgbClr val="002060"/>
                </a:solidFill>
                <a:latin typeface="Arial" panose="020B0604020202020204" pitchFamily="34" charset="0"/>
                <a:cs typeface="Arial" panose="020B0604020202020204" pitchFamily="34" charset="0"/>
              </a:rPr>
              <a:t>Tekirdag</a:t>
            </a:r>
            <a:r>
              <a:rPr lang="en-US" sz="3200" b="1" noProof="0" dirty="0">
                <a:solidFill>
                  <a:srgbClr val="002060"/>
                </a:solidFill>
                <a:latin typeface="Arial" panose="020B0604020202020204" pitchFamily="34" charset="0"/>
                <a:cs typeface="Arial" panose="020B0604020202020204" pitchFamily="34" charset="0"/>
              </a:rPr>
              <a:t>, Türkiye</a:t>
            </a:r>
          </a:p>
        </p:txBody>
      </p:sp>
      <p:pic>
        <p:nvPicPr>
          <p:cNvPr id="13" name="Resim 12" descr="metin, ekran görüntüsü, grafik, panorama içeren bir resim&#10;&#10;Yapay zeka tarafından oluşturulmuş içerik yanlış olabilir.">
            <a:extLst>
              <a:ext uri="{FF2B5EF4-FFF2-40B4-BE49-F238E27FC236}">
                <a16:creationId xmlns:a16="http://schemas.microsoft.com/office/drawing/2014/main" id="{52E12EC0-0EBD-67F9-12DC-D40155490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1"/>
            <a:ext cx="30275213" cy="3920477"/>
          </a:xfrm>
          <a:prstGeom prst="rect">
            <a:avLst/>
          </a:prstGeom>
        </p:spPr>
      </p:pic>
      <p:sp>
        <p:nvSpPr>
          <p:cNvPr id="16" name="Yuvarlatılmış Dikdörtgen 19">
            <a:extLst>
              <a:ext uri="{FF2B5EF4-FFF2-40B4-BE49-F238E27FC236}">
                <a16:creationId xmlns:a16="http://schemas.microsoft.com/office/drawing/2014/main" id="{97A5ED13-06D3-2067-AACD-0B231C88A283}"/>
              </a:ext>
            </a:extLst>
          </p:cNvPr>
          <p:cNvSpPr/>
          <p:nvPr/>
        </p:nvSpPr>
        <p:spPr>
          <a:xfrm>
            <a:off x="707151" y="10765324"/>
            <a:ext cx="17198515" cy="6469856"/>
          </a:xfrm>
          <a:prstGeom prst="roundRect">
            <a:avLst/>
          </a:prstGeom>
          <a:solidFill>
            <a:srgbClr val="FFFFF3"/>
          </a:solidFill>
          <a:ln cap="rnd">
            <a:solidFill>
              <a:schemeClr val="accent3">
                <a:lumMod val="40000"/>
                <a:lumOff val="60000"/>
              </a:schemeClr>
            </a:solidFill>
            <a:round/>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en-US" sz="3400" noProof="0" dirty="0">
                <a:solidFill>
                  <a:schemeClr val="tx1"/>
                </a:solidFill>
                <a:cs typeface="Arial" panose="020B0604020202020204" pitchFamily="34" charset="0"/>
              </a:rPr>
              <a:t>Plant protein isolates are increasingly valued in fermented dairy beverages for their sustainability, nutritional value, and functional potential. However, legume- and oilseed-derived proteins often present challenges such as off-flavor volatile compounds and structural limitations—including low solubility, weak gel networks, and serum separation—which collectively restrict sensory acceptance and technological performance. To overcome these barriers, atmospheric cold plasma (</a:t>
            </a:r>
            <a:r>
              <a:rPr lang="tr-TR" sz="3400" noProof="0" dirty="0">
                <a:solidFill>
                  <a:schemeClr val="tx1"/>
                </a:solidFill>
                <a:cs typeface="Arial" panose="020B0604020202020204" pitchFamily="34" charset="0"/>
              </a:rPr>
              <a:t>A</a:t>
            </a:r>
            <a:r>
              <a:rPr lang="en-US" sz="3400" noProof="0" dirty="0">
                <a:solidFill>
                  <a:schemeClr val="tx1"/>
                </a:solidFill>
                <a:cs typeface="Arial" panose="020B0604020202020204" pitchFamily="34" charset="0"/>
              </a:rPr>
              <a:t>CP) has emerged as a promising non-thermal and chemical-free modification technology. CP treatments can effectively alter protein surface characteristics, solubility, and flavor-related volatiles. Accordingly, this study reviews the potential of CP-based modification approaches for plant protein isolates in fermented dairy systems, focusing on colloidal behavior, textural attributes, and functional performance based on current literature.</a:t>
            </a:r>
          </a:p>
        </p:txBody>
      </p:sp>
      <p:grpSp>
        <p:nvGrpSpPr>
          <p:cNvPr id="172" name="Grup 171">
            <a:extLst>
              <a:ext uri="{FF2B5EF4-FFF2-40B4-BE49-F238E27FC236}">
                <a16:creationId xmlns:a16="http://schemas.microsoft.com/office/drawing/2014/main" id="{5DF5E249-7838-34DD-8EA2-0C0544AA263F}"/>
              </a:ext>
            </a:extLst>
          </p:cNvPr>
          <p:cNvGrpSpPr/>
          <p:nvPr/>
        </p:nvGrpSpPr>
        <p:grpSpPr>
          <a:xfrm>
            <a:off x="159390" y="9782411"/>
            <a:ext cx="29871081" cy="707886"/>
            <a:chOff x="159942" y="9898423"/>
            <a:chExt cx="29871081" cy="707886"/>
          </a:xfrm>
        </p:grpSpPr>
        <p:cxnSp>
          <p:nvCxnSpPr>
            <p:cNvPr id="127" name="Düz Bağlayıcı 126">
              <a:extLst>
                <a:ext uri="{FF2B5EF4-FFF2-40B4-BE49-F238E27FC236}">
                  <a16:creationId xmlns:a16="http://schemas.microsoft.com/office/drawing/2014/main" id="{E5FB6C44-DA49-45DE-E1D1-8AD077AA3A08}"/>
                </a:ext>
              </a:extLst>
            </p:cNvPr>
            <p:cNvCxnSpPr>
              <a:cxnSpLocks/>
            </p:cNvCxnSpPr>
            <p:nvPr/>
          </p:nvCxnSpPr>
          <p:spPr>
            <a:xfrm>
              <a:off x="159942" y="10240641"/>
              <a:ext cx="11521280" cy="1811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4" name="Metin kutusu 133">
              <a:extLst>
                <a:ext uri="{FF2B5EF4-FFF2-40B4-BE49-F238E27FC236}">
                  <a16:creationId xmlns:a16="http://schemas.microsoft.com/office/drawing/2014/main" id="{23E96BDC-76F4-9974-5D8C-DD3172A45683}"/>
                </a:ext>
              </a:extLst>
            </p:cNvPr>
            <p:cNvSpPr txBox="1"/>
            <p:nvPr/>
          </p:nvSpPr>
          <p:spPr>
            <a:xfrm>
              <a:off x="12077266" y="9898423"/>
              <a:ext cx="5760640" cy="707886"/>
            </a:xfrm>
            <a:prstGeom prst="rect">
              <a:avLst/>
            </a:prstGeom>
            <a:solidFill>
              <a:srgbClr val="002060"/>
            </a:solidFill>
            <a:ln>
              <a:solidFill>
                <a:schemeClr val="bg1"/>
              </a:solidFill>
            </a:ln>
          </p:spPr>
          <p:txBody>
            <a:bodyPr wrap="square" rtlCol="0">
              <a:spAutoFit/>
            </a:bodyPr>
            <a:lstStyle/>
            <a:p>
              <a:pPr algn="ctr"/>
              <a:r>
                <a:rPr lang="en-US" sz="4000" b="1" noProof="0" dirty="0">
                  <a:ln w="12700">
                    <a:noFill/>
                    <a:prstDash val="solid"/>
                  </a:ln>
                  <a:solidFill>
                    <a:schemeClr val="bg1"/>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Introduction</a:t>
              </a:r>
            </a:p>
          </p:txBody>
        </p:sp>
        <p:cxnSp>
          <p:nvCxnSpPr>
            <p:cNvPr id="135" name="Düz Bağlayıcı 134">
              <a:extLst>
                <a:ext uri="{FF2B5EF4-FFF2-40B4-BE49-F238E27FC236}">
                  <a16:creationId xmlns:a16="http://schemas.microsoft.com/office/drawing/2014/main" id="{B188D767-83EE-4F73-F5C8-F42E6A13B2AA}"/>
                </a:ext>
              </a:extLst>
            </p:cNvPr>
            <p:cNvCxnSpPr>
              <a:cxnSpLocks/>
            </p:cNvCxnSpPr>
            <p:nvPr/>
          </p:nvCxnSpPr>
          <p:spPr>
            <a:xfrm>
              <a:off x="18233950" y="10240641"/>
              <a:ext cx="11797073" cy="1811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137" name="Resim 136">
            <a:extLst>
              <a:ext uri="{FF2B5EF4-FFF2-40B4-BE49-F238E27FC236}">
                <a16:creationId xmlns:a16="http://schemas.microsoft.com/office/drawing/2014/main" id="{4E9CA0B1-98AF-2DAE-3C89-2F9F1A592D3D}"/>
              </a:ext>
            </a:extLst>
          </p:cNvPr>
          <p:cNvPicPr>
            <a:picLocks noChangeAspect="1"/>
          </p:cNvPicPr>
          <p:nvPr/>
        </p:nvPicPr>
        <p:blipFill>
          <a:blip r:embed="rId4"/>
          <a:srcRect l="34184" t="5735" r="35630"/>
          <a:stretch>
            <a:fillRect/>
          </a:stretch>
        </p:blipFill>
        <p:spPr>
          <a:xfrm>
            <a:off x="26106503" y="3986197"/>
            <a:ext cx="3530366" cy="3635679"/>
          </a:xfrm>
          <a:prstGeom prst="rect">
            <a:avLst/>
          </a:prstGeom>
        </p:spPr>
      </p:pic>
      <p:sp>
        <p:nvSpPr>
          <p:cNvPr id="149" name="Yuvarlatılmış Dikdörtgen 19">
            <a:extLst>
              <a:ext uri="{FF2B5EF4-FFF2-40B4-BE49-F238E27FC236}">
                <a16:creationId xmlns:a16="http://schemas.microsoft.com/office/drawing/2014/main" id="{A87A745B-C311-B57F-9A3E-8B6DD2C9CE20}"/>
              </a:ext>
            </a:extLst>
          </p:cNvPr>
          <p:cNvSpPr/>
          <p:nvPr/>
        </p:nvSpPr>
        <p:spPr>
          <a:xfrm>
            <a:off x="15497646" y="18360911"/>
            <a:ext cx="14486849" cy="6469856"/>
          </a:xfrm>
          <a:prstGeom prst="roundRect">
            <a:avLst/>
          </a:prstGeom>
          <a:solidFill>
            <a:srgbClr val="FFFFF3"/>
          </a:solidFill>
          <a:ln cap="rnd">
            <a:solidFill>
              <a:schemeClr val="accent3">
                <a:lumMod val="40000"/>
                <a:lumOff val="60000"/>
              </a:schemeClr>
            </a:solidFill>
            <a:round/>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en-US" sz="3400" noProof="0" dirty="0">
                <a:solidFill>
                  <a:schemeClr val="tx1"/>
                </a:solidFill>
                <a:cs typeface="Arial" panose="020B0604020202020204" pitchFamily="34" charset="0"/>
              </a:rPr>
              <a:t>Cold plasma is recognized as the fourth state of matter and has emerged as a novel, non-thermal food processing technology. Plasma is generated by supplying energy to a gas, producing a partly or completely ionized medium comprised of electrons, free radicals, ions, and UV photons. These reactive species interact with food components at low temperatures, leading to targeted structural modifications. Furthermore, CP offers distinct advantages for food applications because it is a waterless, chemical-free, and environmentally friendly process that leaves no residues. Among various generation methods, atmospheric pressure CP systems are highly suitable for the food industry, as they provide energy-efficient, rapid treatments without the need for additional vacuum conditions. </a:t>
            </a:r>
          </a:p>
        </p:txBody>
      </p:sp>
      <p:sp>
        <p:nvSpPr>
          <p:cNvPr id="156" name="Yuvarlatılmış Dikdörtgen 19">
            <a:extLst>
              <a:ext uri="{FF2B5EF4-FFF2-40B4-BE49-F238E27FC236}">
                <a16:creationId xmlns:a16="http://schemas.microsoft.com/office/drawing/2014/main" id="{59798C40-E92B-F167-E5F2-BD42479F4930}"/>
              </a:ext>
            </a:extLst>
          </p:cNvPr>
          <p:cNvSpPr/>
          <p:nvPr/>
        </p:nvSpPr>
        <p:spPr>
          <a:xfrm>
            <a:off x="471773" y="25863274"/>
            <a:ext cx="8062502" cy="8708588"/>
          </a:xfrm>
          <a:prstGeom prst="roundRect">
            <a:avLst/>
          </a:prstGeom>
          <a:solidFill>
            <a:srgbClr val="FFFFF3"/>
          </a:solidFill>
          <a:ln cap="rnd">
            <a:solidFill>
              <a:schemeClr val="accent3">
                <a:lumMod val="40000"/>
                <a:lumOff val="60000"/>
              </a:schemeClr>
            </a:solidFill>
            <a:round/>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en-US" sz="3400" noProof="0" dirty="0">
                <a:solidFill>
                  <a:schemeClr val="tx1"/>
                </a:solidFill>
                <a:cs typeface="Arial" panose="020B0604020202020204" pitchFamily="34" charset="0"/>
              </a:rPr>
              <a:t>Cold plasma treatment primarily alters protein structures through the interaction of reactive species (ROS/RNS) with amino acid residues. This interaction induces mechanisms such as partial unfolding, cleavage, and the exposure of hidden hydrophobic moieties. These structural shifts directly translate into enhanced techno-functional properties (e.g., improved solubility, emulsion, and gelation) while simultaneously mitigating undesirable off-flavors, which are all critical factors for the sensory acceptance and success of hybrid dairy beverages.</a:t>
            </a:r>
          </a:p>
        </p:txBody>
      </p:sp>
      <p:sp>
        <p:nvSpPr>
          <p:cNvPr id="169" name="Yuvarlatılmış Dikdörtgen 19">
            <a:extLst>
              <a:ext uri="{FF2B5EF4-FFF2-40B4-BE49-F238E27FC236}">
                <a16:creationId xmlns:a16="http://schemas.microsoft.com/office/drawing/2014/main" id="{94B8CCA1-39C8-82F7-4C9C-1B34E0AC1B82}"/>
              </a:ext>
            </a:extLst>
          </p:cNvPr>
          <p:cNvSpPr/>
          <p:nvPr/>
        </p:nvSpPr>
        <p:spPr>
          <a:xfrm>
            <a:off x="482826" y="35519394"/>
            <a:ext cx="29608005" cy="2826306"/>
          </a:xfrm>
          <a:prstGeom prst="roundRect">
            <a:avLst/>
          </a:prstGeom>
          <a:solidFill>
            <a:srgbClr val="FFFFF3"/>
          </a:solidFill>
          <a:ln cap="rnd">
            <a:solidFill>
              <a:schemeClr val="accent3">
                <a:lumMod val="40000"/>
                <a:lumOff val="60000"/>
              </a:schemeClr>
            </a:solidFill>
            <a:round/>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en-US" sz="3200" noProof="0" dirty="0">
                <a:solidFill>
                  <a:schemeClr val="tx1"/>
                </a:solidFill>
                <a:cs typeface="Arial" panose="020B0604020202020204" pitchFamily="34" charset="0"/>
              </a:rPr>
              <a:t>Atmospheric cold plasma offers a promising non-thermal approach to address the structural and sensory limitations of plant protein isolates. By inducing surface modifications and partial unfolding, CP can improve techno-functional properties such as solubility and gelation while aiding in the reduction of off-flavor volatiles. These modifications demonstrate potential for incorporating plant proteins into fermented dairy systems. However, the industrial adoption of this technology requires further optimization of processing parameters based on specific protein sources. Moving forward, future studies should primarily focus on scaling up the plasma systems for continuous liquid processing, alongside comprehensive sensory evaluations and shelf-life assessments of the final products.</a:t>
            </a:r>
          </a:p>
        </p:txBody>
      </p:sp>
      <p:sp>
        <p:nvSpPr>
          <p:cNvPr id="185" name="Yuvarlatılmış Dikdörtgen 55">
            <a:extLst>
              <a:ext uri="{FF2B5EF4-FFF2-40B4-BE49-F238E27FC236}">
                <a16:creationId xmlns:a16="http://schemas.microsoft.com/office/drawing/2014/main" id="{9567776B-6DA4-0F7C-9333-475EE82F5145}"/>
              </a:ext>
            </a:extLst>
          </p:cNvPr>
          <p:cNvSpPr/>
          <p:nvPr/>
        </p:nvSpPr>
        <p:spPr>
          <a:xfrm>
            <a:off x="471773" y="39152402"/>
            <a:ext cx="29558698" cy="3592473"/>
          </a:xfrm>
          <a:prstGeom prst="roundRect">
            <a:avLst/>
          </a:prstGeom>
          <a:noFill/>
          <a:ln cap="rnd">
            <a:solidFill>
              <a:schemeClr val="tx1"/>
            </a:solidFill>
            <a:round/>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en-US" sz="2800" noProof="0" dirty="0">
                <a:solidFill>
                  <a:schemeClr val="tx1"/>
                </a:solidFill>
                <a:cs typeface="Arial" panose="020B0604020202020204" pitchFamily="34" charset="0"/>
              </a:rPr>
              <a:t>*The participation in this scientific event is financially supported by The Scientific and Technological Research Council of Türkiye (TÜBİTAK) under the 2224-A Support Program for Participation in Scientific Events Abroad.</a:t>
            </a:r>
          </a:p>
          <a:p>
            <a:pPr marL="571500" indent="-571500" algn="just">
              <a:buFont typeface="Arial" panose="020B0604020202020204" pitchFamily="34" charset="0"/>
              <a:buChar char="•"/>
            </a:pPr>
            <a:r>
              <a:rPr lang="en-US" sz="1800" noProof="0" dirty="0" err="1">
                <a:solidFill>
                  <a:srgbClr val="002060"/>
                </a:solidFill>
                <a:cs typeface="Arial" panose="020B0604020202020204" pitchFamily="34" charset="0"/>
              </a:rPr>
              <a:t>Şanlı</a:t>
            </a:r>
            <a:r>
              <a:rPr lang="en-US" sz="1800" noProof="0" dirty="0">
                <a:solidFill>
                  <a:srgbClr val="002060"/>
                </a:solidFill>
                <a:cs typeface="Arial" panose="020B0604020202020204" pitchFamily="34" charset="0"/>
              </a:rPr>
              <a:t>, T., Altınay, C., </a:t>
            </a:r>
            <a:r>
              <a:rPr lang="en-US" sz="1800" noProof="0" dirty="0" err="1">
                <a:solidFill>
                  <a:srgbClr val="002060"/>
                </a:solidFill>
                <a:cs typeface="Arial" panose="020B0604020202020204" pitchFamily="34" charset="0"/>
              </a:rPr>
              <a:t>Atalar</a:t>
            </a:r>
            <a:r>
              <a:rPr lang="en-US" sz="1800" noProof="0" dirty="0">
                <a:solidFill>
                  <a:srgbClr val="002060"/>
                </a:solidFill>
                <a:cs typeface="Arial" panose="020B0604020202020204" pitchFamily="34" charset="0"/>
              </a:rPr>
              <a:t>, İ., Fidan, M., Öztürk, N. Z., </a:t>
            </a:r>
            <a:r>
              <a:rPr lang="en-US" sz="1800" noProof="0" dirty="0" err="1">
                <a:solidFill>
                  <a:srgbClr val="002060"/>
                </a:solidFill>
                <a:cs typeface="Arial" panose="020B0604020202020204" pitchFamily="34" charset="0"/>
              </a:rPr>
              <a:t>Palabıyık</a:t>
            </a:r>
            <a:r>
              <a:rPr lang="en-US" sz="1800" noProof="0" dirty="0">
                <a:solidFill>
                  <a:srgbClr val="002060"/>
                </a:solidFill>
                <a:cs typeface="Arial" panose="020B0604020202020204" pitchFamily="34" charset="0"/>
              </a:rPr>
              <a:t>, İ., &amp; Konar, N. (2026). Cold‐plasma‐induced modification of pea protein isolate: implications for functional and physicochemical enhancement in hybrid fermented dairy beverages. Journal of the Science of Food and Agriculture.</a:t>
            </a:r>
          </a:p>
          <a:p>
            <a:pPr marL="571500" indent="-571500" algn="just">
              <a:buFont typeface="Arial" panose="020B0604020202020204" pitchFamily="34" charset="0"/>
              <a:buChar char="•"/>
            </a:pPr>
            <a:r>
              <a:rPr lang="en-US" sz="1800" noProof="0" dirty="0">
                <a:solidFill>
                  <a:srgbClr val="002060"/>
                </a:solidFill>
                <a:cs typeface="Arial" panose="020B0604020202020204" pitchFamily="34" charset="0"/>
              </a:rPr>
              <a:t>Oner, M. E., Subasi, B. G., Ozkan, G., </a:t>
            </a:r>
            <a:r>
              <a:rPr lang="en-US" sz="1800" noProof="0" dirty="0" err="1">
                <a:solidFill>
                  <a:srgbClr val="002060"/>
                </a:solidFill>
                <a:cs typeface="Arial" panose="020B0604020202020204" pitchFamily="34" charset="0"/>
              </a:rPr>
              <a:t>Esatbeyoglu</a:t>
            </a:r>
            <a:r>
              <a:rPr lang="en-US" sz="1800" noProof="0" dirty="0">
                <a:solidFill>
                  <a:srgbClr val="002060"/>
                </a:solidFill>
                <a:cs typeface="Arial" panose="020B0604020202020204" pitchFamily="34" charset="0"/>
              </a:rPr>
              <a:t>, T., &amp; </a:t>
            </a:r>
            <a:r>
              <a:rPr lang="en-US" sz="1800" noProof="0" dirty="0" err="1">
                <a:solidFill>
                  <a:srgbClr val="002060"/>
                </a:solidFill>
                <a:cs typeface="Arial" panose="020B0604020202020204" pitchFamily="34" charset="0"/>
              </a:rPr>
              <a:t>Capanoglu</a:t>
            </a:r>
            <a:r>
              <a:rPr lang="en-US" sz="1800" noProof="0" dirty="0">
                <a:solidFill>
                  <a:srgbClr val="002060"/>
                </a:solidFill>
                <a:cs typeface="Arial" panose="020B0604020202020204" pitchFamily="34" charset="0"/>
              </a:rPr>
              <a:t>, E. (2023). Efficacy of cold plasma technology on the constituents of plant-based food products: Principles, current applications, and future potentials. Food Research International, 172, 113079.</a:t>
            </a:r>
          </a:p>
          <a:p>
            <a:pPr marL="571500" indent="-571500" algn="just">
              <a:buFont typeface="Arial" panose="020B0604020202020204" pitchFamily="34" charset="0"/>
              <a:buChar char="•"/>
            </a:pPr>
            <a:r>
              <a:rPr lang="en-US" sz="1800" noProof="0" dirty="0">
                <a:solidFill>
                  <a:srgbClr val="002060"/>
                </a:solidFill>
                <a:cs typeface="Arial" panose="020B0604020202020204" pitchFamily="34" charset="0"/>
              </a:rPr>
              <a:t>Rout, S., &amp; Srivastav, P. P. (2026). Enhancing the Rheological, Thermal, and Physicochemical Properties of Pea Protein Isolate via Dielectric Barrier Discharge Cold Plasma Treatment. Journal of Food Process Engineering, 49(4), e70509.</a:t>
            </a:r>
          </a:p>
          <a:p>
            <a:pPr marL="571500" indent="-571500" algn="just">
              <a:buFont typeface="Arial" panose="020B0604020202020204" pitchFamily="34" charset="0"/>
              <a:buChar char="•"/>
            </a:pPr>
            <a:r>
              <a:rPr lang="en-US" sz="1800" noProof="0" dirty="0">
                <a:solidFill>
                  <a:srgbClr val="002060"/>
                </a:solidFill>
                <a:cs typeface="Arial" panose="020B0604020202020204" pitchFamily="34" charset="0"/>
              </a:rPr>
              <a:t>Agarwal, C., </a:t>
            </a:r>
            <a:r>
              <a:rPr lang="en-US" sz="1800" noProof="0" dirty="0" err="1">
                <a:solidFill>
                  <a:srgbClr val="002060"/>
                </a:solidFill>
                <a:cs typeface="Arial" panose="020B0604020202020204" pitchFamily="34" charset="0"/>
              </a:rPr>
              <a:t>Sehrawat</a:t>
            </a:r>
            <a:r>
              <a:rPr lang="en-US" sz="1800" noProof="0" dirty="0">
                <a:solidFill>
                  <a:srgbClr val="002060"/>
                </a:solidFill>
                <a:cs typeface="Arial" panose="020B0604020202020204" pitchFamily="34" charset="0"/>
              </a:rPr>
              <a:t>, R., Sharma, L., &amp; Patel, M. K. (2026). Unveiling the effects of cold plasma treatment on the structural, rheological, and functional properties of rice bean protein isolate. Sustainable Food Technology.</a:t>
            </a:r>
          </a:p>
          <a:p>
            <a:pPr marL="571500" indent="-571500" algn="just">
              <a:buFont typeface="Arial" panose="020B0604020202020204" pitchFamily="34" charset="0"/>
              <a:buChar char="•"/>
            </a:pPr>
            <a:r>
              <a:rPr lang="en-US" sz="1800" noProof="0" dirty="0">
                <a:solidFill>
                  <a:srgbClr val="002060"/>
                </a:solidFill>
                <a:cs typeface="Arial" panose="020B0604020202020204" pitchFamily="34" charset="0"/>
              </a:rPr>
              <a:t>Uzun, S. (2026). Structural and Functional Modifications of Hazelnut Proteins Induced by Atmospheric Cold Plasma. Polymers, 18(3), 413.</a:t>
            </a:r>
          </a:p>
          <a:p>
            <a:pPr marL="571500" indent="-571500" algn="just">
              <a:buFont typeface="Arial" panose="020B0604020202020204" pitchFamily="34" charset="0"/>
              <a:buChar char="•"/>
            </a:pPr>
            <a:r>
              <a:rPr lang="en-US" sz="1800" noProof="0" dirty="0">
                <a:solidFill>
                  <a:srgbClr val="002060"/>
                </a:solidFill>
                <a:cs typeface="Arial" panose="020B0604020202020204" pitchFamily="34" charset="0"/>
              </a:rPr>
              <a:t>Wang, P., Wang, Y., Du, J., Han, C., &amp; Yu, D. (2024). Effect of cold plasma treatment of sunflower seed protein modification on its structural and functional properties and its mechanism. Food Hydrocolloids, 155, 110175.</a:t>
            </a:r>
          </a:p>
          <a:p>
            <a:pPr marL="571500" indent="-571500" algn="just">
              <a:buFont typeface="Arial" panose="020B0604020202020204" pitchFamily="34" charset="0"/>
              <a:buChar char="•"/>
            </a:pPr>
            <a:r>
              <a:rPr lang="en-US" sz="1800" noProof="0" dirty="0" err="1">
                <a:solidFill>
                  <a:srgbClr val="002060"/>
                </a:solidFill>
                <a:cs typeface="Arial" panose="020B0604020202020204" pitchFamily="34" charset="0"/>
              </a:rPr>
              <a:t>Acharjee</a:t>
            </a:r>
            <a:r>
              <a:rPr lang="en-US" sz="1800" noProof="0" dirty="0">
                <a:solidFill>
                  <a:srgbClr val="002060"/>
                </a:solidFill>
                <a:cs typeface="Arial" panose="020B0604020202020204" pitchFamily="34" charset="0"/>
              </a:rPr>
              <a:t>, A., Dabade, A., Kahar, S., &amp; </a:t>
            </a:r>
            <a:r>
              <a:rPr lang="en-US" sz="1800" noProof="0" dirty="0" err="1">
                <a:solidFill>
                  <a:srgbClr val="002060"/>
                </a:solidFill>
                <a:cs typeface="Arial" panose="020B0604020202020204" pitchFamily="34" charset="0"/>
              </a:rPr>
              <a:t>Annapure</a:t>
            </a:r>
            <a:r>
              <a:rPr lang="en-US" sz="1800" noProof="0" dirty="0">
                <a:solidFill>
                  <a:srgbClr val="002060"/>
                </a:solidFill>
                <a:cs typeface="Arial" panose="020B0604020202020204" pitchFamily="34" charset="0"/>
              </a:rPr>
              <a:t>, U. (2023). Effect of atmospheric pressure non-thermal pin to plate cold plasma on structural and functional properties of pea protein isolate. Journal of Agriculture and Food Research, 14, 100821.</a:t>
            </a:r>
          </a:p>
          <a:p>
            <a:pPr marL="571500" indent="-571500" algn="just">
              <a:buFont typeface="Arial" panose="020B0604020202020204" pitchFamily="34" charset="0"/>
              <a:buChar char="•"/>
            </a:pPr>
            <a:r>
              <a:rPr lang="en-US" sz="1800" noProof="0" dirty="0">
                <a:solidFill>
                  <a:srgbClr val="002060"/>
                </a:solidFill>
                <a:cs typeface="Arial" panose="020B0604020202020204" pitchFamily="34" charset="0"/>
              </a:rPr>
              <a:t>Li, Q., Shen, F., He, X., Xing, C., Yan, W., Fang, Y., &amp; Hu, Q. (2023). Modification of soy protein isolate using dielectric barrier discharge cold plasma assisted by modified atmosphere packaging. Food Chemistry, 401, 134158.</a:t>
            </a:r>
          </a:p>
        </p:txBody>
      </p:sp>
      <p:pic>
        <p:nvPicPr>
          <p:cNvPr id="6" name="İçerik Yer Tutucusu 5"/>
          <p:cNvPicPr>
            <a:picLocks noGrp="1" noChangeAspect="1"/>
          </p:cNvPicPr>
          <p:nvPr>
            <p:ph idx="1"/>
          </p:nvPr>
        </p:nvPicPr>
        <p:blipFill rotWithShape="1">
          <a:blip r:embed="rId5">
            <a:extLst>
              <a:ext uri="{28A0092B-C50C-407E-A947-70E740481C1C}">
                <a14:useLocalDpi xmlns:a14="http://schemas.microsoft.com/office/drawing/2010/main" val="0"/>
              </a:ext>
            </a:extLst>
          </a:blip>
          <a:srcRect r="66933"/>
          <a:stretch/>
        </p:blipFill>
        <p:spPr>
          <a:xfrm>
            <a:off x="1301587" y="4134499"/>
            <a:ext cx="3445601" cy="3240000"/>
          </a:xfrm>
        </p:spPr>
      </p:pic>
      <p:pic>
        <p:nvPicPr>
          <p:cNvPr id="1033" name="Resim 1032" descr="metin, şişe, plastik şişe, çözüm, çözelti, eriyik içeren bir resim&#10;&#10;Yapay zeka tarafından oluşturulmuş içerik yanlış olabilir.">
            <a:extLst>
              <a:ext uri="{FF2B5EF4-FFF2-40B4-BE49-F238E27FC236}">
                <a16:creationId xmlns:a16="http://schemas.microsoft.com/office/drawing/2014/main" id="{27EB8B75-6DBE-CE65-8EDF-59D210BBC7F5}"/>
              </a:ext>
            </a:extLst>
          </p:cNvPr>
          <p:cNvPicPr>
            <a:picLocks noChangeAspect="1"/>
          </p:cNvPicPr>
          <p:nvPr/>
        </p:nvPicPr>
        <p:blipFill>
          <a:blip r:embed="rId6">
            <a:extLst>
              <a:ext uri="{28A0092B-C50C-407E-A947-70E740481C1C}">
                <a14:useLocalDpi xmlns:a14="http://schemas.microsoft.com/office/drawing/2010/main" val="0"/>
              </a:ext>
            </a:extLst>
          </a:blip>
          <a:srcRect l="3077" r="8704"/>
          <a:stretch>
            <a:fillRect/>
          </a:stretch>
        </p:blipFill>
        <p:spPr>
          <a:xfrm>
            <a:off x="19131694" y="10500797"/>
            <a:ext cx="10386042" cy="6998910"/>
          </a:xfrm>
          <a:prstGeom prst="rect">
            <a:avLst/>
          </a:prstGeom>
        </p:spPr>
      </p:pic>
      <p:graphicFrame>
        <p:nvGraphicFramePr>
          <p:cNvPr id="3" name="Tablo 2">
            <a:extLst>
              <a:ext uri="{FF2B5EF4-FFF2-40B4-BE49-F238E27FC236}">
                <a16:creationId xmlns:a16="http://schemas.microsoft.com/office/drawing/2014/main" id="{1BD174AA-C324-29DE-3E58-E80D14F0383D}"/>
              </a:ext>
            </a:extLst>
          </p:cNvPr>
          <p:cNvGraphicFramePr>
            <a:graphicFrameLocks noGrp="1"/>
          </p:cNvGraphicFramePr>
          <p:nvPr>
            <p:extLst>
              <p:ext uri="{D42A27DB-BD31-4B8C-83A1-F6EECF244321}">
                <p14:modId xmlns:p14="http://schemas.microsoft.com/office/powerpoint/2010/main" val="4267183548"/>
              </p:ext>
            </p:extLst>
          </p:nvPr>
        </p:nvGraphicFramePr>
        <p:xfrm>
          <a:off x="9016926" y="25968598"/>
          <a:ext cx="20887716" cy="8621761"/>
        </p:xfrm>
        <a:graphic>
          <a:graphicData uri="http://schemas.openxmlformats.org/drawingml/2006/table">
            <a:tbl>
              <a:tblPr firstRow="1" firstCol="1" bandRow="1">
                <a:tableStyleId>{C4B1156A-380E-4F78-BDF5-A606A8083BF9}</a:tableStyleId>
              </a:tblPr>
              <a:tblGrid>
                <a:gridCol w="2135924">
                  <a:extLst>
                    <a:ext uri="{9D8B030D-6E8A-4147-A177-3AD203B41FA5}">
                      <a16:colId xmlns:a16="http://schemas.microsoft.com/office/drawing/2014/main" val="3523046524"/>
                    </a:ext>
                  </a:extLst>
                </a:gridCol>
                <a:gridCol w="4520455">
                  <a:extLst>
                    <a:ext uri="{9D8B030D-6E8A-4147-A177-3AD203B41FA5}">
                      <a16:colId xmlns:a16="http://schemas.microsoft.com/office/drawing/2014/main" val="590167837"/>
                    </a:ext>
                  </a:extLst>
                </a:gridCol>
                <a:gridCol w="10935640">
                  <a:extLst>
                    <a:ext uri="{9D8B030D-6E8A-4147-A177-3AD203B41FA5}">
                      <a16:colId xmlns:a16="http://schemas.microsoft.com/office/drawing/2014/main" val="2226632407"/>
                    </a:ext>
                  </a:extLst>
                </a:gridCol>
                <a:gridCol w="3295697">
                  <a:extLst>
                    <a:ext uri="{9D8B030D-6E8A-4147-A177-3AD203B41FA5}">
                      <a16:colId xmlns:a16="http://schemas.microsoft.com/office/drawing/2014/main" val="646556923"/>
                    </a:ext>
                  </a:extLst>
                </a:gridCol>
              </a:tblGrid>
              <a:tr h="565393">
                <a:tc>
                  <a:txBody>
                    <a:bodyPr/>
                    <a:lstStyle/>
                    <a:p>
                      <a:pPr>
                        <a:lnSpc>
                          <a:spcPct val="115000"/>
                        </a:lnSpc>
                        <a:spcAft>
                          <a:spcPts val="800"/>
                        </a:spcAft>
                        <a:buNone/>
                      </a:pPr>
                      <a:r>
                        <a:rPr lang="en-US" sz="2800" kern="100" noProof="0" dirty="0">
                          <a:effectLst/>
                        </a:rPr>
                        <a:t>Sample</a:t>
                      </a:r>
                      <a:endParaRPr lang="en-US" sz="2800" kern="100" noProof="0" dirty="0">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tc>
                <a:tc>
                  <a:txBody>
                    <a:bodyPr/>
                    <a:lstStyle/>
                    <a:p>
                      <a:pPr>
                        <a:lnSpc>
                          <a:spcPct val="115000"/>
                        </a:lnSpc>
                        <a:spcAft>
                          <a:spcPts val="800"/>
                        </a:spcAft>
                        <a:buNone/>
                      </a:pPr>
                      <a:r>
                        <a:rPr lang="en-US" sz="2800" kern="100" noProof="0" dirty="0">
                          <a:effectLst/>
                        </a:rPr>
                        <a:t>CP conditions</a:t>
                      </a:r>
                      <a:endParaRPr lang="en-US" sz="2800" kern="100" noProof="0" dirty="0">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tc>
                <a:tc>
                  <a:txBody>
                    <a:bodyPr/>
                    <a:lstStyle/>
                    <a:p>
                      <a:pPr>
                        <a:lnSpc>
                          <a:spcPct val="115000"/>
                        </a:lnSpc>
                        <a:spcAft>
                          <a:spcPts val="800"/>
                        </a:spcAft>
                        <a:buNone/>
                      </a:pPr>
                      <a:r>
                        <a:rPr lang="en-US" sz="2800" kern="100" noProof="0" dirty="0">
                          <a:effectLst/>
                        </a:rPr>
                        <a:t>Results</a:t>
                      </a:r>
                      <a:endParaRPr lang="en-US" sz="2800" kern="100" noProof="0" dirty="0">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tc>
                <a:tc>
                  <a:txBody>
                    <a:bodyPr/>
                    <a:lstStyle/>
                    <a:p>
                      <a:pPr>
                        <a:lnSpc>
                          <a:spcPct val="115000"/>
                        </a:lnSpc>
                        <a:spcAft>
                          <a:spcPts val="800"/>
                        </a:spcAft>
                        <a:buNone/>
                      </a:pPr>
                      <a:r>
                        <a:rPr lang="en-US" sz="2800" kern="100" noProof="0" dirty="0">
                          <a:effectLst/>
                        </a:rPr>
                        <a:t>Reference</a:t>
                      </a:r>
                      <a:endParaRPr lang="en-US" sz="2800" kern="100" noProof="0" dirty="0">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3604047894"/>
                  </a:ext>
                </a:extLst>
              </a:tr>
              <a:tr h="1060578">
                <a:tc>
                  <a:txBody>
                    <a:bodyPr/>
                    <a:lstStyle/>
                    <a:p>
                      <a:pPr>
                        <a:lnSpc>
                          <a:spcPct val="100000"/>
                        </a:lnSpc>
                        <a:spcAft>
                          <a:spcPts val="0"/>
                        </a:spcAft>
                        <a:buNone/>
                      </a:pPr>
                      <a:r>
                        <a:rPr lang="en-US" sz="2800" kern="100" noProof="0" dirty="0">
                          <a:effectLst/>
                        </a:rPr>
                        <a:t>Pea protein isolate</a:t>
                      </a:r>
                      <a:endParaRPr lang="en-US" sz="2800" kern="100" noProof="0" dirty="0">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tc>
                <a:tc>
                  <a:txBody>
                    <a:bodyPr/>
                    <a:lstStyle/>
                    <a:p>
                      <a:pPr>
                        <a:lnSpc>
                          <a:spcPct val="100000"/>
                        </a:lnSpc>
                        <a:spcAft>
                          <a:spcPts val="0"/>
                        </a:spcAft>
                        <a:buNone/>
                      </a:pPr>
                      <a:r>
                        <a:rPr lang="en-US" sz="2800" kern="100" noProof="0" dirty="0">
                          <a:effectLst/>
                        </a:rPr>
                        <a:t>DBD-CP26 and 28 kV for 2 and 4 min</a:t>
                      </a:r>
                    </a:p>
                  </a:txBody>
                  <a:tcPr marL="47625" marR="47625" marT="47625" marB="47625"/>
                </a:tc>
                <a:tc>
                  <a:txBody>
                    <a:bodyPr/>
                    <a:lstStyle/>
                    <a:p>
                      <a:pPr>
                        <a:lnSpc>
                          <a:spcPct val="100000"/>
                        </a:lnSpc>
                        <a:spcAft>
                          <a:spcPts val="0"/>
                        </a:spcAft>
                        <a:buNone/>
                      </a:pPr>
                      <a:r>
                        <a:rPr lang="en-US" sz="2800" kern="100" noProof="0" dirty="0">
                          <a:effectLst/>
                        </a:rPr>
                        <a:t>Enhanced gel strength and viscoelastic properties. Best emulsifying and foaming capacities observed at 28 kV for 2 min.</a:t>
                      </a:r>
                    </a:p>
                  </a:txBody>
                  <a:tcPr marL="47625" marR="47625" marT="47625" marB="47625"/>
                </a:tc>
                <a:tc>
                  <a:txBody>
                    <a:bodyPr/>
                    <a:lstStyle/>
                    <a:p>
                      <a:pPr>
                        <a:lnSpc>
                          <a:spcPct val="100000"/>
                        </a:lnSpc>
                        <a:spcAft>
                          <a:spcPts val="0"/>
                        </a:spcAft>
                        <a:buNone/>
                      </a:pPr>
                      <a:r>
                        <a:rPr lang="en-US" sz="2800" kern="100" noProof="0" dirty="0">
                          <a:solidFill>
                            <a:srgbClr val="0070C0"/>
                          </a:solidFill>
                          <a:effectLst/>
                        </a:rPr>
                        <a:t>(</a:t>
                      </a:r>
                      <a:r>
                        <a:rPr lang="en-US" sz="2800" u="sng" kern="100" noProof="0" dirty="0">
                          <a:solidFill>
                            <a:srgbClr val="0070C0"/>
                          </a:solidFill>
                          <a:effectLst/>
                        </a:rPr>
                        <a:t>Rout &amp; Srivastav, 2026</a:t>
                      </a:r>
                      <a:r>
                        <a:rPr lang="en-US" sz="2800" kern="100" noProof="0" dirty="0">
                          <a:solidFill>
                            <a:srgbClr val="0070C0"/>
                          </a:solidFill>
                          <a:effectLst/>
                        </a:rPr>
                        <a:t>)</a:t>
                      </a:r>
                      <a:endParaRPr lang="en-US" sz="2800" kern="100" noProof="0" dirty="0">
                        <a:solidFill>
                          <a:srgbClr val="0070C0"/>
                        </a:solidFill>
                        <a:effectLst/>
                        <a:latin typeface="Arial" panose="020B0604020202020204" pitchFamily="34" charset="0"/>
                        <a:ea typeface="+mn-ea"/>
                        <a:cs typeface="Arial" panose="020B0604020202020204" pitchFamily="34" charset="0"/>
                      </a:endParaRPr>
                    </a:p>
                  </a:txBody>
                  <a:tcPr marL="47625" marR="47625" marT="47625" marB="47625" anchor="ctr"/>
                </a:tc>
                <a:extLst>
                  <a:ext uri="{0D108BD9-81ED-4DB2-BD59-A6C34878D82A}">
                    <a16:rowId xmlns:a16="http://schemas.microsoft.com/office/drawing/2014/main" val="4140402504"/>
                  </a:ext>
                </a:extLst>
              </a:tr>
              <a:tr h="733820">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2800" kern="100" noProof="0" dirty="0">
                          <a:effectLst/>
                        </a:rPr>
                        <a:t>Pea protein isolate</a:t>
                      </a:r>
                      <a:endParaRPr lang="en-US" sz="2800" kern="100" noProof="0" dirty="0">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tc>
                <a:tc>
                  <a:txBody>
                    <a:bodyPr/>
                    <a:lstStyle/>
                    <a:p>
                      <a:pPr>
                        <a:lnSpc>
                          <a:spcPct val="100000"/>
                        </a:lnSpc>
                        <a:spcAft>
                          <a:spcPts val="0"/>
                        </a:spcAft>
                        <a:buNone/>
                      </a:pPr>
                      <a:r>
                        <a:rPr lang="en-US" sz="2800" kern="100" noProof="0" dirty="0">
                          <a:effectLst/>
                        </a:rPr>
                        <a:t>APPJ (Atmospheric pressure plasma jet) / 1 kVA (~1 kW) for 30, 60, and 120 s</a:t>
                      </a:r>
                    </a:p>
                  </a:txBody>
                  <a:tcPr marL="47625" marR="47625" marT="47625" marB="47625"/>
                </a:tc>
                <a:tc>
                  <a:txBody>
                    <a:bodyPr/>
                    <a:lstStyle/>
                    <a:p>
                      <a:pPr>
                        <a:lnSpc>
                          <a:spcPct val="100000"/>
                        </a:lnSpc>
                        <a:spcAft>
                          <a:spcPts val="0"/>
                        </a:spcAft>
                        <a:buNone/>
                      </a:pPr>
                      <a:r>
                        <a:rPr lang="en-US" sz="2800" noProof="0" dirty="0"/>
                        <a:t>Increased water-holding capacity (max at 30 s). Increased viscosity (peaked at 60 s). Enhanced viability of Streptococcus and Lactobacillus spp.</a:t>
                      </a:r>
                      <a:endParaRPr lang="en-US" sz="2800" kern="100" noProof="0" dirty="0">
                        <a:effectLst/>
                      </a:endParaRPr>
                    </a:p>
                  </a:txBody>
                  <a:tcPr marL="47625" marR="47625" marT="47625" marB="47625"/>
                </a:tc>
                <a:tc>
                  <a:txBody>
                    <a:bodyPr/>
                    <a:lstStyle/>
                    <a:p>
                      <a:pPr marL="0" algn="l" defTabSz="3027487" rtl="0" eaLnBrk="1" latinLnBrk="0" hangingPunct="1">
                        <a:lnSpc>
                          <a:spcPct val="100000"/>
                        </a:lnSpc>
                        <a:spcAft>
                          <a:spcPts val="0"/>
                        </a:spcAft>
                        <a:buNone/>
                      </a:pPr>
                      <a:r>
                        <a:rPr lang="en-US" sz="2800" kern="100" noProof="0" dirty="0">
                          <a:solidFill>
                            <a:srgbClr val="0070C0"/>
                          </a:solidFill>
                          <a:effectLst/>
                          <a:latin typeface="+mn-lt"/>
                          <a:ea typeface="+mn-ea"/>
                          <a:cs typeface="+mn-cs"/>
                        </a:rPr>
                        <a:t>(</a:t>
                      </a:r>
                      <a:r>
                        <a:rPr lang="en-US" sz="2800" kern="100" noProof="0" dirty="0" err="1">
                          <a:solidFill>
                            <a:srgbClr val="0070C0"/>
                          </a:solidFill>
                          <a:effectLst/>
                          <a:latin typeface="+mn-lt"/>
                          <a:ea typeface="+mn-ea"/>
                          <a:cs typeface="+mn-cs"/>
                        </a:rPr>
                        <a:t>Şanlı</a:t>
                      </a:r>
                      <a:r>
                        <a:rPr lang="en-US" sz="2800" kern="100" noProof="0" dirty="0">
                          <a:solidFill>
                            <a:srgbClr val="0070C0"/>
                          </a:solidFill>
                          <a:effectLst/>
                          <a:latin typeface="+mn-lt"/>
                          <a:ea typeface="+mn-ea"/>
                          <a:cs typeface="+mn-cs"/>
                        </a:rPr>
                        <a:t> et al., 2026)</a:t>
                      </a:r>
                    </a:p>
                  </a:txBody>
                  <a:tcPr anchor="ctr"/>
                </a:tc>
                <a:extLst>
                  <a:ext uri="{0D108BD9-81ED-4DB2-BD59-A6C34878D82A}">
                    <a16:rowId xmlns:a16="http://schemas.microsoft.com/office/drawing/2014/main" val="254982883"/>
                  </a:ext>
                </a:extLst>
              </a:tr>
              <a:tr h="1231180">
                <a:tc>
                  <a:txBody>
                    <a:bodyPr/>
                    <a:lstStyle/>
                    <a:p>
                      <a:pPr>
                        <a:lnSpc>
                          <a:spcPct val="100000"/>
                        </a:lnSpc>
                        <a:spcAft>
                          <a:spcPts val="0"/>
                        </a:spcAft>
                        <a:buNone/>
                      </a:pPr>
                      <a:r>
                        <a:rPr lang="en-US" sz="2800" kern="100" noProof="0" dirty="0">
                          <a:effectLst/>
                        </a:rPr>
                        <a:t>Rice bean protein isolate</a:t>
                      </a:r>
                      <a:endParaRPr lang="en-US" sz="2800" kern="100" noProof="0" dirty="0">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tc>
                <a:tc>
                  <a:txBody>
                    <a:bodyPr/>
                    <a:lstStyle/>
                    <a:p>
                      <a:pPr>
                        <a:lnSpc>
                          <a:spcPct val="100000"/>
                        </a:lnSpc>
                        <a:spcAft>
                          <a:spcPts val="0"/>
                        </a:spcAft>
                        <a:buNone/>
                      </a:pPr>
                      <a:r>
                        <a:rPr lang="en-US" sz="2800" kern="100" noProof="0" dirty="0">
                          <a:effectLst/>
                        </a:rPr>
                        <a:t>ACP (multipin electrode)</a:t>
                      </a:r>
                    </a:p>
                    <a:p>
                      <a:pPr>
                        <a:lnSpc>
                          <a:spcPct val="100000"/>
                        </a:lnSpc>
                        <a:spcAft>
                          <a:spcPts val="0"/>
                        </a:spcAft>
                        <a:buNone/>
                      </a:pPr>
                      <a:r>
                        <a:rPr lang="en-US" sz="2800" kern="100" noProof="0" dirty="0">
                          <a:effectLst/>
                        </a:rPr>
                        <a:t>10–20 kV for 5–20 min</a:t>
                      </a:r>
                      <a:endParaRPr lang="en-US" sz="2800" kern="100" noProof="0" dirty="0">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tc>
                <a:tc>
                  <a:txBody>
                    <a:bodyPr/>
                    <a:lstStyle/>
                    <a:p>
                      <a:r>
                        <a:rPr lang="en-US" sz="2800" noProof="0" dirty="0"/>
                        <a:t>Increased solubility (from 71.95% to 88.13%), foaming capacity (from 33.3% to 300%), and emulsifying activity (from 30% to 58%), along with enhanced viscoelasticity and gel strength.</a:t>
                      </a:r>
                    </a:p>
                  </a:txBody>
                  <a:tcPr marL="47625" marR="47625" marT="47625" marB="47625"/>
                </a:tc>
                <a:tc>
                  <a:txBody>
                    <a:bodyPr/>
                    <a:lstStyle/>
                    <a:p>
                      <a:pPr>
                        <a:lnSpc>
                          <a:spcPct val="100000"/>
                        </a:lnSpc>
                        <a:spcAft>
                          <a:spcPts val="0"/>
                        </a:spcAft>
                        <a:buNone/>
                      </a:pPr>
                      <a:r>
                        <a:rPr lang="en-US" sz="2800" kern="100" noProof="0" dirty="0">
                          <a:solidFill>
                            <a:srgbClr val="0070C0"/>
                          </a:solidFill>
                          <a:effectLst/>
                        </a:rPr>
                        <a:t>(Agarwal et al., 2026)</a:t>
                      </a:r>
                      <a:endParaRPr lang="en-US" sz="2800" kern="100" noProof="0" dirty="0">
                        <a:solidFill>
                          <a:srgbClr val="0070C0"/>
                        </a:solidFill>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1567652626"/>
                  </a:ext>
                </a:extLst>
              </a:tr>
              <a:tr h="390430">
                <a:tc>
                  <a:txBody>
                    <a:bodyPr/>
                    <a:lstStyle/>
                    <a:p>
                      <a:pPr>
                        <a:lnSpc>
                          <a:spcPct val="100000"/>
                        </a:lnSpc>
                        <a:spcAft>
                          <a:spcPts val="0"/>
                        </a:spcAft>
                        <a:buNone/>
                      </a:pPr>
                      <a:r>
                        <a:rPr lang="en-US" sz="2800" noProof="0" dirty="0"/>
                        <a:t>Hazelnut protein</a:t>
                      </a:r>
                      <a:endParaRPr lang="en-US" sz="2800" kern="100" noProof="0" dirty="0">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tc>
                <a:tc>
                  <a:txBody>
                    <a:bodyPr/>
                    <a:lstStyle/>
                    <a:p>
                      <a:pPr>
                        <a:lnSpc>
                          <a:spcPct val="100000"/>
                        </a:lnSpc>
                        <a:spcAft>
                          <a:spcPts val="0"/>
                        </a:spcAft>
                        <a:buNone/>
                      </a:pPr>
                      <a:r>
                        <a:rPr lang="en-US" sz="2800" kern="100" noProof="0" dirty="0">
                          <a:effectLst/>
                        </a:rPr>
                        <a:t>ACP</a:t>
                      </a:r>
                    </a:p>
                    <a:p>
                      <a:pPr>
                        <a:lnSpc>
                          <a:spcPct val="100000"/>
                        </a:lnSpc>
                        <a:spcAft>
                          <a:spcPts val="0"/>
                        </a:spcAft>
                        <a:buNone/>
                      </a:pPr>
                      <a:r>
                        <a:rPr lang="en-US" sz="2800" kern="100" noProof="0" dirty="0">
                          <a:effectLst/>
                        </a:rPr>
                        <a:t>2, 4, 6, and 8 min</a:t>
                      </a:r>
                      <a:endParaRPr lang="en-US" sz="2800" kern="100" noProof="0" dirty="0">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tc>
                <a:tc>
                  <a:txBody>
                    <a:bodyPr/>
                    <a:lstStyle/>
                    <a:p>
                      <a:pPr>
                        <a:lnSpc>
                          <a:spcPct val="100000"/>
                        </a:lnSpc>
                        <a:spcAft>
                          <a:spcPts val="0"/>
                        </a:spcAft>
                        <a:buNone/>
                      </a:pPr>
                      <a:r>
                        <a:rPr lang="en-US" sz="2800" kern="100" noProof="0" dirty="0">
                          <a:effectLst/>
                        </a:rPr>
                        <a:t>Decreased particle size (smallest at 4–6 min), alongside increased surface hydrophobicity, emulsifying, and foaming stability (highest at 6 min).</a:t>
                      </a:r>
                      <a:endParaRPr lang="en-US" sz="2800" kern="100" noProof="0" dirty="0">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tc>
                <a:tc>
                  <a:txBody>
                    <a:bodyPr/>
                    <a:lstStyle/>
                    <a:p>
                      <a:pPr>
                        <a:lnSpc>
                          <a:spcPct val="100000"/>
                        </a:lnSpc>
                        <a:spcAft>
                          <a:spcPts val="0"/>
                        </a:spcAft>
                        <a:buNone/>
                      </a:pPr>
                      <a:r>
                        <a:rPr lang="en-US" sz="2800" kern="100" noProof="0" dirty="0">
                          <a:solidFill>
                            <a:srgbClr val="0070C0"/>
                          </a:solidFill>
                          <a:effectLst/>
                        </a:rPr>
                        <a:t>(Uzun, 2026)</a:t>
                      </a:r>
                      <a:endParaRPr lang="en-US" sz="2800" kern="100" noProof="0" dirty="0">
                        <a:solidFill>
                          <a:srgbClr val="0070C0"/>
                        </a:solidFill>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535463239"/>
                  </a:ext>
                </a:extLst>
              </a:tr>
              <a:tr h="901902">
                <a:tc>
                  <a:txBody>
                    <a:bodyPr/>
                    <a:lstStyle/>
                    <a:p>
                      <a:pPr>
                        <a:lnSpc>
                          <a:spcPct val="100000"/>
                        </a:lnSpc>
                        <a:spcAft>
                          <a:spcPts val="0"/>
                        </a:spcAft>
                        <a:buNone/>
                      </a:pPr>
                      <a:r>
                        <a:rPr lang="en-US" sz="2800" kern="100" noProof="0" dirty="0">
                          <a:effectLst/>
                        </a:rPr>
                        <a:t>Sunflower seed protein</a:t>
                      </a:r>
                      <a:endParaRPr lang="en-US" sz="2800" kern="100" noProof="0" dirty="0">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tc>
                <a:tc>
                  <a:txBody>
                    <a:bodyPr/>
                    <a:lstStyle/>
                    <a:p>
                      <a:pPr>
                        <a:lnSpc>
                          <a:spcPct val="100000"/>
                        </a:lnSpc>
                        <a:spcAft>
                          <a:spcPts val="0"/>
                        </a:spcAft>
                        <a:buNone/>
                      </a:pPr>
                      <a:r>
                        <a:rPr lang="en-US" sz="2800" kern="100" noProof="0" dirty="0">
                          <a:effectLst/>
                        </a:rPr>
                        <a:t>DBD-CP </a:t>
                      </a:r>
                    </a:p>
                    <a:p>
                      <a:pPr>
                        <a:lnSpc>
                          <a:spcPct val="100000"/>
                        </a:lnSpc>
                        <a:spcAft>
                          <a:spcPts val="0"/>
                        </a:spcAft>
                        <a:buNone/>
                      </a:pPr>
                      <a:r>
                        <a:rPr lang="en-US" sz="2800" kern="100" noProof="0" dirty="0">
                          <a:effectLst/>
                        </a:rPr>
                        <a:t>50 W for 1-5 min</a:t>
                      </a:r>
                    </a:p>
                  </a:txBody>
                  <a:tcPr marL="47625" marR="47625" marT="47625" marB="47625"/>
                </a:tc>
                <a:tc>
                  <a:txBody>
                    <a:bodyPr/>
                    <a:lstStyle/>
                    <a:p>
                      <a:pPr>
                        <a:lnSpc>
                          <a:spcPct val="100000"/>
                        </a:lnSpc>
                        <a:spcAft>
                          <a:spcPts val="0"/>
                        </a:spcAft>
                        <a:buNone/>
                      </a:pPr>
                      <a:r>
                        <a:rPr lang="en-US" sz="2800" noProof="0" dirty="0"/>
                        <a:t>Increased solubility (highest at 3 min), zeta-potential, and surface hydrophobicity, along with enhanced emulsifying activity and stability (peaked at 2-3 min).</a:t>
                      </a:r>
                      <a:endParaRPr lang="en-US" sz="2800" kern="100" noProof="0" dirty="0">
                        <a:effectLst/>
                      </a:endParaRPr>
                    </a:p>
                  </a:txBody>
                  <a:tcPr marL="47625" marR="47625" marT="47625" marB="47625"/>
                </a:tc>
                <a:tc>
                  <a:txBody>
                    <a:bodyPr/>
                    <a:lstStyle/>
                    <a:p>
                      <a:pPr>
                        <a:lnSpc>
                          <a:spcPct val="100000"/>
                        </a:lnSpc>
                        <a:spcAft>
                          <a:spcPts val="0"/>
                        </a:spcAft>
                        <a:buNone/>
                      </a:pPr>
                      <a:r>
                        <a:rPr lang="en-US" sz="2800" kern="100" noProof="0" dirty="0">
                          <a:solidFill>
                            <a:srgbClr val="0070C0"/>
                          </a:solidFill>
                          <a:effectLst/>
                        </a:rPr>
                        <a:t>(Wang et al., 2024) </a:t>
                      </a:r>
                      <a:endParaRPr lang="en-US" sz="2800" kern="100" noProof="0" dirty="0">
                        <a:solidFill>
                          <a:srgbClr val="0070C0"/>
                        </a:solidFill>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224119278"/>
                  </a:ext>
                </a:extLst>
              </a:tr>
              <a:tr h="972180">
                <a:tc>
                  <a:txBody>
                    <a:bodyPr/>
                    <a:lstStyle/>
                    <a:p>
                      <a:pPr>
                        <a:lnSpc>
                          <a:spcPct val="100000"/>
                        </a:lnSpc>
                        <a:spcAft>
                          <a:spcPts val="0"/>
                        </a:spcAft>
                        <a:buNone/>
                      </a:pPr>
                      <a:r>
                        <a:rPr lang="en-US" sz="2800" noProof="0" dirty="0"/>
                        <a:t>Pea protein isolate</a:t>
                      </a:r>
                      <a:endParaRPr lang="en-US" sz="2800" kern="100" noProof="0" dirty="0">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tc>
                <a:tc>
                  <a:txBody>
                    <a:bodyPr/>
                    <a:lstStyle/>
                    <a:p>
                      <a:pPr>
                        <a:lnSpc>
                          <a:spcPct val="100000"/>
                        </a:lnSpc>
                        <a:spcAft>
                          <a:spcPts val="0"/>
                        </a:spcAft>
                        <a:buNone/>
                      </a:pPr>
                      <a:r>
                        <a:rPr lang="en-US" sz="2800" kern="100" noProof="0" dirty="0">
                          <a:effectLst/>
                        </a:rPr>
                        <a:t>ACP (pin-to-plate) /170–230 V (55.63 kHz) for 5–15 min</a:t>
                      </a:r>
                    </a:p>
                  </a:txBody>
                  <a:tcPr marL="47625" marR="47625" marT="47625" marB="47625"/>
                </a:tc>
                <a:tc>
                  <a:txBody>
                    <a:bodyPr/>
                    <a:lstStyle/>
                    <a:p>
                      <a:pPr>
                        <a:lnSpc>
                          <a:spcPct val="100000"/>
                        </a:lnSpc>
                        <a:spcAft>
                          <a:spcPts val="0"/>
                        </a:spcAft>
                        <a:buNone/>
                      </a:pPr>
                      <a:r>
                        <a:rPr lang="en-US" sz="2800" noProof="0" dirty="0"/>
                        <a:t>Increased soluble protein (by 66.94%), foaming capacity (by 57.28%), emulsifying activity (by 25.27%), and viscosity during cooling.</a:t>
                      </a:r>
                      <a:endParaRPr lang="en-US" sz="2800" kern="100" noProof="0" dirty="0">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tc>
                <a:tc>
                  <a:txBody>
                    <a:bodyPr/>
                    <a:lstStyle/>
                    <a:p>
                      <a:pPr>
                        <a:lnSpc>
                          <a:spcPct val="100000"/>
                        </a:lnSpc>
                        <a:spcAft>
                          <a:spcPts val="0"/>
                        </a:spcAft>
                        <a:buNone/>
                      </a:pPr>
                      <a:r>
                        <a:rPr lang="en-US" sz="2800" u="sng" kern="100" noProof="0" dirty="0">
                          <a:solidFill>
                            <a:srgbClr val="0070C0"/>
                          </a:solidFill>
                          <a:effectLst/>
                        </a:rPr>
                        <a:t>(</a:t>
                      </a:r>
                      <a:r>
                        <a:rPr lang="en-US" sz="2800" u="sng" kern="100" noProof="0" dirty="0" err="1">
                          <a:solidFill>
                            <a:srgbClr val="0070C0"/>
                          </a:solidFill>
                          <a:effectLst/>
                        </a:rPr>
                        <a:t>Acharjee</a:t>
                      </a:r>
                      <a:r>
                        <a:rPr lang="en-US" sz="2800" u="sng" kern="100" noProof="0" dirty="0">
                          <a:solidFill>
                            <a:srgbClr val="0070C0"/>
                          </a:solidFill>
                          <a:effectLst/>
                        </a:rPr>
                        <a:t> et al., 2023)</a:t>
                      </a:r>
                      <a:endParaRPr lang="en-US" sz="2800" kern="100" noProof="0" dirty="0">
                        <a:solidFill>
                          <a:srgbClr val="0070C0"/>
                        </a:solidFill>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1475961735"/>
                  </a:ext>
                </a:extLst>
              </a:tr>
              <a:tr h="761787">
                <a:tc>
                  <a:txBody>
                    <a:bodyPr/>
                    <a:lstStyle/>
                    <a:p>
                      <a:pPr>
                        <a:lnSpc>
                          <a:spcPct val="100000"/>
                        </a:lnSpc>
                        <a:spcAft>
                          <a:spcPts val="0"/>
                        </a:spcAft>
                        <a:buNone/>
                      </a:pPr>
                      <a:r>
                        <a:rPr lang="en-US" sz="2800" kern="100" noProof="0" dirty="0">
                          <a:effectLst/>
                        </a:rPr>
                        <a:t>Soy protein isolate</a:t>
                      </a:r>
                      <a:endParaRPr lang="en-US" sz="2800" kern="100" noProof="0" dirty="0">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tc>
                <a:tc>
                  <a:txBody>
                    <a:bodyPr/>
                    <a:lstStyle/>
                    <a:p>
                      <a:pPr>
                        <a:lnSpc>
                          <a:spcPct val="100000"/>
                        </a:lnSpc>
                        <a:spcAft>
                          <a:spcPts val="0"/>
                        </a:spcAft>
                        <a:buNone/>
                      </a:pPr>
                      <a:r>
                        <a:rPr lang="en-US" sz="2800" kern="100" noProof="0" dirty="0">
                          <a:effectLst/>
                        </a:rPr>
                        <a:t>ACP with DBD</a:t>
                      </a:r>
                    </a:p>
                    <a:p>
                      <a:pPr>
                        <a:lnSpc>
                          <a:spcPct val="100000"/>
                        </a:lnSpc>
                        <a:spcAft>
                          <a:spcPts val="0"/>
                        </a:spcAft>
                        <a:buNone/>
                      </a:pPr>
                      <a:r>
                        <a:rPr lang="en-US" sz="2800" kern="100" noProof="0" dirty="0">
                          <a:effectLst/>
                        </a:rPr>
                        <a:t>50 kV 75 Hz for 180 s</a:t>
                      </a:r>
                    </a:p>
                  </a:txBody>
                  <a:tcPr marL="47625" marR="47625" marT="47625" marB="47625"/>
                </a:tc>
                <a:tc>
                  <a:txBody>
                    <a:bodyPr/>
                    <a:lstStyle/>
                    <a:p>
                      <a:pPr>
                        <a:lnSpc>
                          <a:spcPct val="100000"/>
                        </a:lnSpc>
                        <a:spcAft>
                          <a:spcPts val="0"/>
                        </a:spcAft>
                        <a:buNone/>
                      </a:pPr>
                      <a:r>
                        <a:rPr lang="en-US" sz="2800" kern="100" noProof="0" dirty="0">
                          <a:effectLst/>
                        </a:rPr>
                        <a:t>Solubility, gelling, emulsion activity, emulsion stability and foam</a:t>
                      </a:r>
                    </a:p>
                    <a:p>
                      <a:pPr>
                        <a:lnSpc>
                          <a:spcPct val="100000"/>
                        </a:lnSpc>
                        <a:spcAft>
                          <a:spcPts val="0"/>
                        </a:spcAft>
                        <a:buNone/>
                      </a:pPr>
                      <a:r>
                        <a:rPr lang="en-US" sz="2800" kern="100" noProof="0" dirty="0">
                          <a:effectLst/>
                        </a:rPr>
                        <a:t>capacity increased by 25, 13, 50, 110, and 25%.</a:t>
                      </a:r>
                    </a:p>
                  </a:txBody>
                  <a:tcPr marL="47625" marR="47625" marT="47625" marB="47625"/>
                </a:tc>
                <a:tc>
                  <a:txBody>
                    <a:bodyPr/>
                    <a:lstStyle/>
                    <a:p>
                      <a:pPr>
                        <a:lnSpc>
                          <a:spcPct val="100000"/>
                        </a:lnSpc>
                        <a:spcAft>
                          <a:spcPts val="0"/>
                        </a:spcAft>
                        <a:buNone/>
                      </a:pPr>
                      <a:r>
                        <a:rPr lang="en-US" sz="2800" kern="100" noProof="0" dirty="0">
                          <a:solidFill>
                            <a:srgbClr val="0070C0"/>
                          </a:solidFill>
                          <a:effectLst/>
                        </a:rPr>
                        <a:t>(</a:t>
                      </a:r>
                      <a:r>
                        <a:rPr lang="en-US" sz="2800" u="sng" kern="100" noProof="0" dirty="0">
                          <a:solidFill>
                            <a:srgbClr val="0070C0"/>
                          </a:solidFill>
                          <a:effectLst/>
                        </a:rPr>
                        <a:t>Li et al., 2023</a:t>
                      </a:r>
                      <a:r>
                        <a:rPr lang="en-US" sz="2800" kern="100" noProof="0" dirty="0">
                          <a:solidFill>
                            <a:srgbClr val="0070C0"/>
                          </a:solidFill>
                          <a:effectLst/>
                        </a:rPr>
                        <a:t>)</a:t>
                      </a:r>
                      <a:endParaRPr lang="en-US" sz="2800" kern="100" noProof="0" dirty="0">
                        <a:solidFill>
                          <a:srgbClr val="0070C0"/>
                        </a:solidFill>
                        <a:effectLst/>
                        <a:latin typeface="Arial" panose="020B0604020202020204" pitchFamily="34" charset="0"/>
                        <a:ea typeface="Aptos" panose="020B000402020202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4111315407"/>
                  </a:ext>
                </a:extLst>
              </a:tr>
            </a:tbl>
          </a:graphicData>
        </a:graphic>
      </p:graphicFrame>
      <p:grpSp>
        <p:nvGrpSpPr>
          <p:cNvPr id="2" name="Grup 1">
            <a:extLst>
              <a:ext uri="{FF2B5EF4-FFF2-40B4-BE49-F238E27FC236}">
                <a16:creationId xmlns:a16="http://schemas.microsoft.com/office/drawing/2014/main" id="{56360F73-08DD-7DCE-B4A6-5A440181259E}"/>
              </a:ext>
            </a:extLst>
          </p:cNvPr>
          <p:cNvGrpSpPr/>
          <p:nvPr/>
        </p:nvGrpSpPr>
        <p:grpSpPr>
          <a:xfrm>
            <a:off x="163756" y="17457449"/>
            <a:ext cx="29871081" cy="707886"/>
            <a:chOff x="159942" y="9898423"/>
            <a:chExt cx="29871081" cy="707886"/>
          </a:xfrm>
        </p:grpSpPr>
        <p:cxnSp>
          <p:nvCxnSpPr>
            <p:cNvPr id="5" name="Düz Bağlayıcı 4">
              <a:extLst>
                <a:ext uri="{FF2B5EF4-FFF2-40B4-BE49-F238E27FC236}">
                  <a16:creationId xmlns:a16="http://schemas.microsoft.com/office/drawing/2014/main" id="{ADAC373E-0D55-40DC-AFBD-E5CE42D2FD17}"/>
                </a:ext>
              </a:extLst>
            </p:cNvPr>
            <p:cNvCxnSpPr>
              <a:cxnSpLocks/>
            </p:cNvCxnSpPr>
            <p:nvPr/>
          </p:nvCxnSpPr>
          <p:spPr>
            <a:xfrm>
              <a:off x="159942" y="10240641"/>
              <a:ext cx="11521280" cy="1811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5C4E4F98-5684-0837-3A72-1BE26099213C}"/>
                </a:ext>
              </a:extLst>
            </p:cNvPr>
            <p:cNvSpPr txBox="1"/>
            <p:nvPr/>
          </p:nvSpPr>
          <p:spPr>
            <a:xfrm>
              <a:off x="11681222" y="9898423"/>
              <a:ext cx="6550286" cy="707886"/>
            </a:xfrm>
            <a:prstGeom prst="rect">
              <a:avLst/>
            </a:prstGeom>
            <a:solidFill>
              <a:srgbClr val="002060"/>
            </a:solidFill>
            <a:ln>
              <a:solidFill>
                <a:schemeClr val="bg1"/>
              </a:solidFill>
            </a:ln>
          </p:spPr>
          <p:txBody>
            <a:bodyPr wrap="square" rtlCol="0">
              <a:spAutoFit/>
            </a:bodyPr>
            <a:lstStyle/>
            <a:p>
              <a:pPr algn="ctr"/>
              <a:r>
                <a:rPr lang="en-US" sz="4000" b="1" noProof="0" dirty="0">
                  <a:ln w="12700">
                    <a:noFill/>
                    <a:prstDash val="solid"/>
                  </a:ln>
                  <a:solidFill>
                    <a:schemeClr val="bg1"/>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Cold Plasma Technology</a:t>
              </a:r>
            </a:p>
          </p:txBody>
        </p:sp>
        <p:cxnSp>
          <p:nvCxnSpPr>
            <p:cNvPr id="9" name="Düz Bağlayıcı 8">
              <a:extLst>
                <a:ext uri="{FF2B5EF4-FFF2-40B4-BE49-F238E27FC236}">
                  <a16:creationId xmlns:a16="http://schemas.microsoft.com/office/drawing/2014/main" id="{5DAFE35E-A117-FDA5-5DB1-5FA46FA14BB7}"/>
                </a:ext>
              </a:extLst>
            </p:cNvPr>
            <p:cNvCxnSpPr>
              <a:cxnSpLocks/>
            </p:cNvCxnSpPr>
            <p:nvPr/>
          </p:nvCxnSpPr>
          <p:spPr>
            <a:xfrm>
              <a:off x="18233950" y="10240641"/>
              <a:ext cx="11797073" cy="1811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0" name="Grup 9">
            <a:extLst>
              <a:ext uri="{FF2B5EF4-FFF2-40B4-BE49-F238E27FC236}">
                <a16:creationId xmlns:a16="http://schemas.microsoft.com/office/drawing/2014/main" id="{A3CF94B5-CAC0-004D-7D29-52D507B86EC7}"/>
              </a:ext>
            </a:extLst>
          </p:cNvPr>
          <p:cNvGrpSpPr/>
          <p:nvPr/>
        </p:nvGrpSpPr>
        <p:grpSpPr>
          <a:xfrm>
            <a:off x="107203" y="25038231"/>
            <a:ext cx="29871081" cy="707886"/>
            <a:chOff x="159942" y="9898423"/>
            <a:chExt cx="29871081" cy="707886"/>
          </a:xfrm>
        </p:grpSpPr>
        <p:cxnSp>
          <p:nvCxnSpPr>
            <p:cNvPr id="14" name="Düz Bağlayıcı 13">
              <a:extLst>
                <a:ext uri="{FF2B5EF4-FFF2-40B4-BE49-F238E27FC236}">
                  <a16:creationId xmlns:a16="http://schemas.microsoft.com/office/drawing/2014/main" id="{841354D7-B1F5-7840-2F06-19DB6BEFF293}"/>
                </a:ext>
              </a:extLst>
            </p:cNvPr>
            <p:cNvCxnSpPr>
              <a:cxnSpLocks/>
            </p:cNvCxnSpPr>
            <p:nvPr/>
          </p:nvCxnSpPr>
          <p:spPr>
            <a:xfrm>
              <a:off x="18233950" y="10240641"/>
              <a:ext cx="11797073" cy="1811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id="{34F3A41B-CC66-DD2B-C456-F847E89ECBBF}"/>
                </a:ext>
              </a:extLst>
            </p:cNvPr>
            <p:cNvCxnSpPr>
              <a:cxnSpLocks/>
            </p:cNvCxnSpPr>
            <p:nvPr/>
          </p:nvCxnSpPr>
          <p:spPr>
            <a:xfrm>
              <a:off x="159942" y="10240641"/>
              <a:ext cx="11521280" cy="1811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Metin kutusu 11">
              <a:extLst>
                <a:ext uri="{FF2B5EF4-FFF2-40B4-BE49-F238E27FC236}">
                  <a16:creationId xmlns:a16="http://schemas.microsoft.com/office/drawing/2014/main" id="{0147F0F7-84DD-3FF7-A5EC-E3B72522FF55}"/>
                </a:ext>
              </a:extLst>
            </p:cNvPr>
            <p:cNvSpPr txBox="1"/>
            <p:nvPr/>
          </p:nvSpPr>
          <p:spPr>
            <a:xfrm>
              <a:off x="11334873" y="9898423"/>
              <a:ext cx="7364597" cy="707886"/>
            </a:xfrm>
            <a:prstGeom prst="rect">
              <a:avLst/>
            </a:prstGeom>
            <a:solidFill>
              <a:srgbClr val="002060"/>
            </a:solidFill>
            <a:ln>
              <a:solidFill>
                <a:schemeClr val="bg1"/>
              </a:solidFill>
            </a:ln>
          </p:spPr>
          <p:txBody>
            <a:bodyPr wrap="square" rtlCol="0">
              <a:spAutoFit/>
            </a:bodyPr>
            <a:lstStyle/>
            <a:p>
              <a:pPr algn="ctr"/>
              <a:r>
                <a:rPr lang="en-US" sz="4000" b="1" noProof="0" dirty="0">
                  <a:ln w="12700">
                    <a:noFill/>
                    <a:prstDash val="solid"/>
                  </a:ln>
                  <a:solidFill>
                    <a:schemeClr val="bg1"/>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Effects on Protein Properties</a:t>
              </a:r>
            </a:p>
          </p:txBody>
        </p:sp>
      </p:grpSp>
      <p:grpSp>
        <p:nvGrpSpPr>
          <p:cNvPr id="15" name="Grup 14">
            <a:extLst>
              <a:ext uri="{FF2B5EF4-FFF2-40B4-BE49-F238E27FC236}">
                <a16:creationId xmlns:a16="http://schemas.microsoft.com/office/drawing/2014/main" id="{4CEC9BC2-F245-2A0D-4850-45CD39F81733}"/>
              </a:ext>
            </a:extLst>
          </p:cNvPr>
          <p:cNvGrpSpPr/>
          <p:nvPr/>
        </p:nvGrpSpPr>
        <p:grpSpPr>
          <a:xfrm>
            <a:off x="159390" y="34694351"/>
            <a:ext cx="29871081" cy="707886"/>
            <a:chOff x="159942" y="9898423"/>
            <a:chExt cx="29871081" cy="707886"/>
          </a:xfrm>
        </p:grpSpPr>
        <p:cxnSp>
          <p:nvCxnSpPr>
            <p:cNvPr id="17" name="Düz Bağlayıcı 16">
              <a:extLst>
                <a:ext uri="{FF2B5EF4-FFF2-40B4-BE49-F238E27FC236}">
                  <a16:creationId xmlns:a16="http://schemas.microsoft.com/office/drawing/2014/main" id="{36352641-66F8-F35F-29F9-1B6EEAA15987}"/>
                </a:ext>
              </a:extLst>
            </p:cNvPr>
            <p:cNvCxnSpPr>
              <a:cxnSpLocks/>
            </p:cNvCxnSpPr>
            <p:nvPr/>
          </p:nvCxnSpPr>
          <p:spPr>
            <a:xfrm>
              <a:off x="18233950" y="10240641"/>
              <a:ext cx="11797073" cy="1811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Düz Bağlayıcı 17">
              <a:extLst>
                <a:ext uri="{FF2B5EF4-FFF2-40B4-BE49-F238E27FC236}">
                  <a16:creationId xmlns:a16="http://schemas.microsoft.com/office/drawing/2014/main" id="{8F7309A4-4E9A-3047-EF81-412716DD5A77}"/>
                </a:ext>
              </a:extLst>
            </p:cNvPr>
            <p:cNvCxnSpPr>
              <a:cxnSpLocks/>
            </p:cNvCxnSpPr>
            <p:nvPr/>
          </p:nvCxnSpPr>
          <p:spPr>
            <a:xfrm>
              <a:off x="159942" y="10240641"/>
              <a:ext cx="11521280" cy="1811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Metin kutusu 18">
              <a:extLst>
                <a:ext uri="{FF2B5EF4-FFF2-40B4-BE49-F238E27FC236}">
                  <a16:creationId xmlns:a16="http://schemas.microsoft.com/office/drawing/2014/main" id="{B0F8B374-AD19-3CBE-40A5-9FA06663A707}"/>
                </a:ext>
              </a:extLst>
            </p:cNvPr>
            <p:cNvSpPr txBox="1"/>
            <p:nvPr/>
          </p:nvSpPr>
          <p:spPr>
            <a:xfrm>
              <a:off x="10655973" y="9898423"/>
              <a:ext cx="8569466" cy="707886"/>
            </a:xfrm>
            <a:prstGeom prst="rect">
              <a:avLst/>
            </a:prstGeom>
            <a:solidFill>
              <a:srgbClr val="002060"/>
            </a:solidFill>
            <a:ln>
              <a:solidFill>
                <a:schemeClr val="bg1"/>
              </a:solidFill>
            </a:ln>
          </p:spPr>
          <p:txBody>
            <a:bodyPr wrap="square" rtlCol="0">
              <a:spAutoFit/>
            </a:bodyPr>
            <a:lstStyle/>
            <a:p>
              <a:pPr algn="ctr"/>
              <a:r>
                <a:rPr lang="en-US" sz="4000" b="1" noProof="0" dirty="0">
                  <a:ln w="12700">
                    <a:noFill/>
                    <a:prstDash val="solid"/>
                  </a:ln>
                  <a:solidFill>
                    <a:schemeClr val="bg1"/>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Conclusion &amp; Future Perspectives</a:t>
              </a:r>
            </a:p>
          </p:txBody>
        </p:sp>
      </p:grpSp>
      <p:grpSp>
        <p:nvGrpSpPr>
          <p:cNvPr id="20" name="Grup 19">
            <a:extLst>
              <a:ext uri="{FF2B5EF4-FFF2-40B4-BE49-F238E27FC236}">
                <a16:creationId xmlns:a16="http://schemas.microsoft.com/office/drawing/2014/main" id="{8ABC1DA9-19D7-80FF-C725-5EEB95285BF1}"/>
              </a:ext>
            </a:extLst>
          </p:cNvPr>
          <p:cNvGrpSpPr/>
          <p:nvPr/>
        </p:nvGrpSpPr>
        <p:grpSpPr>
          <a:xfrm>
            <a:off x="219750" y="38384975"/>
            <a:ext cx="29871081" cy="707886"/>
            <a:chOff x="159942" y="9898423"/>
            <a:chExt cx="29871081" cy="707886"/>
          </a:xfrm>
        </p:grpSpPr>
        <p:cxnSp>
          <p:nvCxnSpPr>
            <p:cNvPr id="21" name="Düz Bağlayıcı 20">
              <a:extLst>
                <a:ext uri="{FF2B5EF4-FFF2-40B4-BE49-F238E27FC236}">
                  <a16:creationId xmlns:a16="http://schemas.microsoft.com/office/drawing/2014/main" id="{E957D00D-E429-68C9-1852-0F173DDA316B}"/>
                </a:ext>
              </a:extLst>
            </p:cNvPr>
            <p:cNvCxnSpPr>
              <a:cxnSpLocks/>
            </p:cNvCxnSpPr>
            <p:nvPr/>
          </p:nvCxnSpPr>
          <p:spPr>
            <a:xfrm>
              <a:off x="18233950" y="10240641"/>
              <a:ext cx="11797073" cy="1811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Düz Bağlayıcı 21">
              <a:extLst>
                <a:ext uri="{FF2B5EF4-FFF2-40B4-BE49-F238E27FC236}">
                  <a16:creationId xmlns:a16="http://schemas.microsoft.com/office/drawing/2014/main" id="{6718E44C-3766-A80C-EC5D-2011C859C048}"/>
                </a:ext>
              </a:extLst>
            </p:cNvPr>
            <p:cNvCxnSpPr>
              <a:cxnSpLocks/>
            </p:cNvCxnSpPr>
            <p:nvPr/>
          </p:nvCxnSpPr>
          <p:spPr>
            <a:xfrm>
              <a:off x="159942" y="10240641"/>
              <a:ext cx="11521280" cy="1811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Metin kutusu 22">
              <a:extLst>
                <a:ext uri="{FF2B5EF4-FFF2-40B4-BE49-F238E27FC236}">
                  <a16:creationId xmlns:a16="http://schemas.microsoft.com/office/drawing/2014/main" id="{6582F58A-DD8B-C67E-87CE-4013AC42A134}"/>
                </a:ext>
              </a:extLst>
            </p:cNvPr>
            <p:cNvSpPr txBox="1"/>
            <p:nvPr/>
          </p:nvSpPr>
          <p:spPr>
            <a:xfrm>
              <a:off x="10655973" y="9898423"/>
              <a:ext cx="8569466" cy="707886"/>
            </a:xfrm>
            <a:prstGeom prst="rect">
              <a:avLst/>
            </a:prstGeom>
            <a:solidFill>
              <a:srgbClr val="002060"/>
            </a:solidFill>
            <a:ln>
              <a:solidFill>
                <a:schemeClr val="bg1"/>
              </a:solidFill>
            </a:ln>
          </p:spPr>
          <p:txBody>
            <a:bodyPr wrap="square" rtlCol="0">
              <a:spAutoFit/>
            </a:bodyPr>
            <a:lstStyle/>
            <a:p>
              <a:pPr algn="ctr"/>
              <a:r>
                <a:rPr lang="en-US" sz="4000" b="1" noProof="0" dirty="0">
                  <a:ln w="12700">
                    <a:noFill/>
                    <a:prstDash val="solid"/>
                  </a:ln>
                  <a:solidFill>
                    <a:schemeClr val="bg1"/>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References &amp; Acknowledgements</a:t>
              </a:r>
            </a:p>
          </p:txBody>
        </p:sp>
      </p:grpSp>
    </p:spTree>
    <p:extLst>
      <p:ext uri="{BB962C8B-B14F-4D97-AF65-F5344CB8AC3E}">
        <p14:creationId xmlns:p14="http://schemas.microsoft.com/office/powerpoint/2010/main" val="4161197446"/>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8083</TotalTime>
  <Words>1318</Words>
  <Application>Microsoft Office PowerPoint</Application>
  <PresentationFormat>Özel</PresentationFormat>
  <Paragraphs>60</Paragraphs>
  <Slides>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Arial</vt:lpstr>
      <vt:lpstr>Calibri</vt:lpstr>
      <vt:lpstr>Calibri Light</vt:lpstr>
      <vt:lpstr>Office Teması</vt:lpstr>
      <vt:lpstr>Cold Plasma Modification of Plant Protein Isolates: A Perspective for Fermented Dairy Beverages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CANAN</dc:creator>
  <cp:lastModifiedBy>Muhammed Fidan</cp:lastModifiedBy>
  <cp:revision>177</cp:revision>
  <dcterms:created xsi:type="dcterms:W3CDTF">2013-05-22T17:55:11Z</dcterms:created>
  <dcterms:modified xsi:type="dcterms:W3CDTF">2026-05-21T12:32:28Z</dcterms:modified>
</cp:coreProperties>
</file>