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599988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78" y="-4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2945943"/>
            <a:ext cx="10709990" cy="6266897"/>
          </a:xfrm>
        </p:spPr>
        <p:txBody>
          <a:bodyPr anchor="b"/>
          <a:lstStyle>
            <a:lvl1pPr algn="ctr">
              <a:defRPr sz="826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9454516"/>
            <a:ext cx="9449991" cy="4345992"/>
          </a:xfrm>
        </p:spPr>
        <p:txBody>
          <a:bodyPr/>
          <a:lstStyle>
            <a:lvl1pPr marL="0" indent="0" algn="ctr">
              <a:buNone/>
              <a:defRPr sz="3307"/>
            </a:lvl1pPr>
            <a:lvl2pPr marL="630022" indent="0" algn="ctr">
              <a:buNone/>
              <a:defRPr sz="2756"/>
            </a:lvl2pPr>
            <a:lvl3pPr marL="1260043" indent="0" algn="ctr">
              <a:buNone/>
              <a:defRPr sz="2480"/>
            </a:lvl3pPr>
            <a:lvl4pPr marL="1890065" indent="0" algn="ctr">
              <a:buNone/>
              <a:defRPr sz="2205"/>
            </a:lvl4pPr>
            <a:lvl5pPr marL="2520086" indent="0" algn="ctr">
              <a:buNone/>
              <a:defRPr sz="2205"/>
            </a:lvl5pPr>
            <a:lvl6pPr marL="3150108" indent="0" algn="ctr">
              <a:buNone/>
              <a:defRPr sz="2205"/>
            </a:lvl6pPr>
            <a:lvl7pPr marL="3780130" indent="0" algn="ctr">
              <a:buNone/>
              <a:defRPr sz="2205"/>
            </a:lvl7pPr>
            <a:lvl8pPr marL="4410151" indent="0" algn="ctr">
              <a:buNone/>
              <a:defRPr sz="2205"/>
            </a:lvl8pPr>
            <a:lvl9pPr marL="5040173" indent="0" algn="ctr">
              <a:buNone/>
              <a:defRPr sz="2205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85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33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958369"/>
            <a:ext cx="2716872" cy="1525473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958369"/>
            <a:ext cx="7993117" cy="1525473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9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4487671"/>
            <a:ext cx="10867490" cy="7487774"/>
          </a:xfrm>
        </p:spPr>
        <p:txBody>
          <a:bodyPr anchor="b"/>
          <a:lstStyle>
            <a:lvl1pPr>
              <a:defRPr sz="826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12046282"/>
            <a:ext cx="10867490" cy="3937644"/>
          </a:xfrm>
        </p:spPr>
        <p:txBody>
          <a:bodyPr/>
          <a:lstStyle>
            <a:lvl1pPr marL="0" indent="0">
              <a:buNone/>
              <a:defRPr sz="3307">
                <a:solidFill>
                  <a:schemeClr val="tx1"/>
                </a:solidFill>
              </a:defRPr>
            </a:lvl1pPr>
            <a:lvl2pPr marL="630022" indent="0">
              <a:buNone/>
              <a:defRPr sz="2756">
                <a:solidFill>
                  <a:schemeClr val="tx1">
                    <a:tint val="75000"/>
                  </a:schemeClr>
                </a:solidFill>
              </a:defRPr>
            </a:lvl2pPr>
            <a:lvl3pPr marL="1260043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3pPr>
            <a:lvl4pPr marL="1890065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4pPr>
            <a:lvl5pPr marL="2520086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5pPr>
            <a:lvl6pPr marL="315010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6pPr>
            <a:lvl7pPr marL="378013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7pPr>
            <a:lvl8pPr marL="4410151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8pPr>
            <a:lvl9pPr marL="504017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16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4791843"/>
            <a:ext cx="5354995" cy="1142125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4791843"/>
            <a:ext cx="5354995" cy="1142125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0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958373"/>
            <a:ext cx="10867490" cy="347929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4412664"/>
            <a:ext cx="5330385" cy="2162578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6575242"/>
            <a:ext cx="5330385" cy="967119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4412664"/>
            <a:ext cx="5356636" cy="2162578"/>
          </a:xfrm>
        </p:spPr>
        <p:txBody>
          <a:bodyPr anchor="b"/>
          <a:lstStyle>
            <a:lvl1pPr marL="0" indent="0">
              <a:buNone/>
              <a:defRPr sz="3307" b="1"/>
            </a:lvl1pPr>
            <a:lvl2pPr marL="630022" indent="0">
              <a:buNone/>
              <a:defRPr sz="2756" b="1"/>
            </a:lvl2pPr>
            <a:lvl3pPr marL="1260043" indent="0">
              <a:buNone/>
              <a:defRPr sz="2480" b="1"/>
            </a:lvl3pPr>
            <a:lvl4pPr marL="1890065" indent="0">
              <a:buNone/>
              <a:defRPr sz="2205" b="1"/>
            </a:lvl4pPr>
            <a:lvl5pPr marL="2520086" indent="0">
              <a:buNone/>
              <a:defRPr sz="2205" b="1"/>
            </a:lvl5pPr>
            <a:lvl6pPr marL="3150108" indent="0">
              <a:buNone/>
              <a:defRPr sz="2205" b="1"/>
            </a:lvl6pPr>
            <a:lvl7pPr marL="3780130" indent="0">
              <a:buNone/>
              <a:defRPr sz="2205" b="1"/>
            </a:lvl7pPr>
            <a:lvl8pPr marL="4410151" indent="0">
              <a:buNone/>
              <a:defRPr sz="2205" b="1"/>
            </a:lvl8pPr>
            <a:lvl9pPr marL="5040173" indent="0">
              <a:buNone/>
              <a:defRPr sz="220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6575242"/>
            <a:ext cx="5356636" cy="967119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6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8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200044"/>
            <a:ext cx="4063824" cy="4200155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2591766"/>
            <a:ext cx="6378744" cy="12792138"/>
          </a:xfrm>
        </p:spPr>
        <p:txBody>
          <a:bodyPr/>
          <a:lstStyle>
            <a:lvl1pPr>
              <a:defRPr sz="4410"/>
            </a:lvl1pPr>
            <a:lvl2pPr>
              <a:defRPr sz="3858"/>
            </a:lvl2pPr>
            <a:lvl3pPr>
              <a:defRPr sz="3307"/>
            </a:lvl3pPr>
            <a:lvl4pPr>
              <a:defRPr sz="2756"/>
            </a:lvl4pPr>
            <a:lvl5pPr>
              <a:defRPr sz="2756"/>
            </a:lvl5pPr>
            <a:lvl6pPr>
              <a:defRPr sz="2756"/>
            </a:lvl6pPr>
            <a:lvl7pPr>
              <a:defRPr sz="2756"/>
            </a:lvl7pPr>
            <a:lvl8pPr>
              <a:defRPr sz="2756"/>
            </a:lvl8pPr>
            <a:lvl9pPr>
              <a:defRPr sz="2756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5400199"/>
            <a:ext cx="4063824" cy="10004536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2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1200044"/>
            <a:ext cx="4063824" cy="4200155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2591766"/>
            <a:ext cx="6378744" cy="12792138"/>
          </a:xfrm>
        </p:spPr>
        <p:txBody>
          <a:bodyPr anchor="t"/>
          <a:lstStyle>
            <a:lvl1pPr marL="0" indent="0">
              <a:buNone/>
              <a:defRPr sz="4410"/>
            </a:lvl1pPr>
            <a:lvl2pPr marL="630022" indent="0">
              <a:buNone/>
              <a:defRPr sz="3858"/>
            </a:lvl2pPr>
            <a:lvl3pPr marL="1260043" indent="0">
              <a:buNone/>
              <a:defRPr sz="3307"/>
            </a:lvl3pPr>
            <a:lvl4pPr marL="1890065" indent="0">
              <a:buNone/>
              <a:defRPr sz="2756"/>
            </a:lvl4pPr>
            <a:lvl5pPr marL="2520086" indent="0">
              <a:buNone/>
              <a:defRPr sz="2756"/>
            </a:lvl5pPr>
            <a:lvl6pPr marL="3150108" indent="0">
              <a:buNone/>
              <a:defRPr sz="2756"/>
            </a:lvl6pPr>
            <a:lvl7pPr marL="3780130" indent="0">
              <a:buNone/>
              <a:defRPr sz="2756"/>
            </a:lvl7pPr>
            <a:lvl8pPr marL="4410151" indent="0">
              <a:buNone/>
              <a:defRPr sz="2756"/>
            </a:lvl8pPr>
            <a:lvl9pPr marL="5040173" indent="0">
              <a:buNone/>
              <a:defRPr sz="275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5400199"/>
            <a:ext cx="4063824" cy="10004536"/>
          </a:xfrm>
        </p:spPr>
        <p:txBody>
          <a:bodyPr/>
          <a:lstStyle>
            <a:lvl1pPr marL="0" indent="0">
              <a:buNone/>
              <a:defRPr sz="2205"/>
            </a:lvl1pPr>
            <a:lvl2pPr marL="630022" indent="0">
              <a:buNone/>
              <a:defRPr sz="1929"/>
            </a:lvl2pPr>
            <a:lvl3pPr marL="1260043" indent="0">
              <a:buNone/>
              <a:defRPr sz="1654"/>
            </a:lvl3pPr>
            <a:lvl4pPr marL="1890065" indent="0">
              <a:buNone/>
              <a:defRPr sz="1378"/>
            </a:lvl4pPr>
            <a:lvl5pPr marL="2520086" indent="0">
              <a:buNone/>
              <a:defRPr sz="1378"/>
            </a:lvl5pPr>
            <a:lvl6pPr marL="3150108" indent="0">
              <a:buNone/>
              <a:defRPr sz="1378"/>
            </a:lvl6pPr>
            <a:lvl7pPr marL="3780130" indent="0">
              <a:buNone/>
              <a:defRPr sz="1378"/>
            </a:lvl7pPr>
            <a:lvl8pPr marL="4410151" indent="0">
              <a:buNone/>
              <a:defRPr sz="1378"/>
            </a:lvl8pPr>
            <a:lvl9pPr marL="5040173" indent="0">
              <a:buNone/>
              <a:defRPr sz="137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68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958373"/>
            <a:ext cx="10867490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4791843"/>
            <a:ext cx="10867490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16683952"/>
            <a:ext cx="2834997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5D805-928E-40AD-865E-7AE1863025CF}" type="datetimeFigureOut">
              <a:rPr lang="zh-CN" altLang="en-US" smtClean="0"/>
              <a:t>2024/5/31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16683952"/>
            <a:ext cx="4252496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16683952"/>
            <a:ext cx="2834997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1022-9B1F-46D2-ACD5-E0B7C3787A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47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60043" rtl="0" eaLnBrk="1" latinLnBrk="0" hangingPunct="1">
        <a:lnSpc>
          <a:spcPct val="90000"/>
        </a:lnSpc>
        <a:spcBef>
          <a:spcPct val="0"/>
        </a:spcBef>
        <a:buNone/>
        <a:defRPr sz="6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5011" indent="-315011" algn="l" defTabSz="1260043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3858" kern="1200">
          <a:solidFill>
            <a:schemeClr val="tx1"/>
          </a:solidFill>
          <a:latin typeface="+mn-lt"/>
          <a:ea typeface="+mn-ea"/>
          <a:cs typeface="+mn-cs"/>
        </a:defRPr>
      </a:lvl1pPr>
      <a:lvl2pPr marL="94503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57505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3pPr>
      <a:lvl4pPr marL="2205076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835097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30022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890065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86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50108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780130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410151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5040173" algn="l" defTabSz="1260043" rtl="0" eaLnBrk="1" latinLnBrk="0" hangingPunct="1"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136" y="5690667"/>
            <a:ext cx="3469209" cy="1342664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59" y="7878557"/>
            <a:ext cx="2107359" cy="2304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8285" y="859512"/>
            <a:ext cx="11616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Microstructure and in-situ tensile behavior of CNTs reinforced </a:t>
            </a:r>
          </a:p>
          <a:p>
            <a:pPr algn="ctr"/>
            <a:r>
              <a:rPr lang="en-US" altLang="zh-CN" sz="3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 composites using neutron diffraction  </a:t>
            </a:r>
            <a:endParaRPr lang="zh-CN" altLang="zh-CN" sz="3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93209" y="1806439"/>
            <a:ext cx="452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altLang="zh-CN" dirty="0">
                <a:solidFill>
                  <a:schemeClr val="bg2">
                    <a:lumMod val="10000"/>
                  </a:schemeClr>
                </a:solidFill>
              </a:rPr>
              <a:t>C. Ding</a:t>
            </a:r>
            <a:r>
              <a:rPr lang="de-DE" altLang="zh-CN" baseline="30000" dirty="0">
                <a:solidFill>
                  <a:schemeClr val="bg2">
                    <a:lumMod val="10000"/>
                  </a:schemeClr>
                </a:solidFill>
              </a:rPr>
              <a:t>1,2</a:t>
            </a:r>
            <a:r>
              <a:rPr lang="de-DE" altLang="zh-CN" dirty="0">
                <a:solidFill>
                  <a:schemeClr val="bg2">
                    <a:lumMod val="10000"/>
                  </a:schemeClr>
                </a:solidFill>
              </a:rPr>
              <a:t>, W.T. Du</a:t>
            </a:r>
            <a:r>
              <a:rPr lang="de-DE" altLang="zh-CN" baseline="30000" dirty="0">
                <a:solidFill>
                  <a:schemeClr val="bg2">
                    <a:lumMod val="10000"/>
                  </a:schemeClr>
                </a:solidFill>
              </a:rPr>
              <a:t>1,2</a:t>
            </a:r>
            <a:r>
              <a:rPr lang="de-DE" altLang="zh-CN" dirty="0">
                <a:solidFill>
                  <a:schemeClr val="bg2">
                    <a:lumMod val="10000"/>
                  </a:schemeClr>
                </a:solidFill>
              </a:rPr>
              <a:t>, W.M. Gan</a:t>
            </a:r>
            <a:r>
              <a:rPr lang="de-DE" altLang="zh-CN" baseline="30000" dirty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de-DE" altLang="zh-CN" dirty="0">
                <a:solidFill>
                  <a:schemeClr val="bg2">
                    <a:lumMod val="10000"/>
                  </a:schemeClr>
                </a:solidFill>
              </a:rPr>
              <a:t>, M. Hofmann</a:t>
            </a:r>
            <a:r>
              <a:rPr lang="de-DE" altLang="zh-CN" baseline="30000" dirty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zh-CN" altLang="zh-C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99563" y="2188437"/>
            <a:ext cx="71934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aseline="30000" dirty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</a:rPr>
              <a:t>Institute of High Energy Physics, Chinese Academy of Science, Beijing, China</a:t>
            </a:r>
          </a:p>
          <a:p>
            <a:pPr algn="ctr"/>
            <a:r>
              <a:rPr lang="en-US" altLang="zh-CN" sz="16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</a:rPr>
              <a:t>Spallation neutron source science center, Dongguan, Guangdong, China</a:t>
            </a:r>
          </a:p>
          <a:p>
            <a:pPr algn="ctr"/>
            <a:r>
              <a:rPr lang="de-DE" altLang="zh-CN" sz="1600" baseline="30000" dirty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de-DE" altLang="zh-CN" sz="1600" dirty="0">
                <a:solidFill>
                  <a:schemeClr val="bg2">
                    <a:lumMod val="10000"/>
                  </a:schemeClr>
                </a:solidFill>
              </a:rPr>
              <a:t>Institute of Materials Physics, Helmholtz-Zentrum Hereon, Geesthacht, Germany</a:t>
            </a:r>
          </a:p>
          <a:p>
            <a:pPr algn="ctr"/>
            <a:r>
              <a:rPr lang="de-DE" altLang="zh-CN" sz="1600" baseline="30000" dirty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de-DE" altLang="zh-CN" sz="1600" dirty="0">
                <a:solidFill>
                  <a:schemeClr val="bg2">
                    <a:lumMod val="10000"/>
                  </a:schemeClr>
                </a:solidFill>
              </a:rPr>
              <a:t>Heinz Maier-Leibnitz (FRM II), Technische Universität München, Garching, Germany</a:t>
            </a:r>
            <a:endParaRPr lang="zh-CN" altLang="zh-CN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20874" y="3259341"/>
            <a:ext cx="12800584" cy="400110"/>
            <a:chOff x="-1427" y="4068024"/>
            <a:chExt cx="12800584" cy="400110"/>
          </a:xfrm>
        </p:grpSpPr>
        <p:sp>
          <p:nvSpPr>
            <p:cNvPr id="24" name="Auf der gleichen Seite des Rechtecks liegende Ecken abrunden 67"/>
            <p:cNvSpPr>
              <a:spLocks noChangeAspect="1"/>
            </p:cNvSpPr>
            <p:nvPr/>
          </p:nvSpPr>
          <p:spPr bwMode="auto">
            <a:xfrm rot="16200000">
              <a:off x="6217285" y="-2133752"/>
              <a:ext cx="363159" cy="12800584"/>
            </a:xfrm>
            <a:prstGeom prst="round2SameRect">
              <a:avLst>
                <a:gd name="adj1" fmla="val 26172"/>
                <a:gd name="adj2" fmla="val 0"/>
              </a:avLst>
            </a:prstGeom>
            <a:solidFill>
              <a:srgbClr val="1B264B"/>
            </a:solidFill>
            <a:ln w="63500" cap="flat" cmpd="sng" algn="ctr">
              <a:solidFill>
                <a:srgbClr val="A69EBA"/>
              </a:solidFill>
              <a:prstDash val="solid"/>
            </a:ln>
            <a:effectLst/>
          </p:spPr>
          <p:txBody>
            <a:bodyPr/>
            <a:lstStyle/>
            <a:p>
              <a:pPr marL="616310" marR="0" lvl="0" indent="-616310" algn="ctr" defTabSz="417370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16310" algn="l"/>
                </a:tabLst>
                <a:defRPr/>
              </a:pPr>
              <a:endParaRPr kumimoji="0" lang="de-DE" sz="15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>
              <a:spLocks noChangeAspect="1"/>
            </p:cNvSpPr>
            <p:nvPr/>
          </p:nvSpPr>
          <p:spPr>
            <a:xfrm>
              <a:off x="0" y="4068024"/>
              <a:ext cx="16802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9692" y="4841012"/>
            <a:ext cx="12800587" cy="400110"/>
            <a:chOff x="-1432" y="5205769"/>
            <a:chExt cx="12800587" cy="400110"/>
          </a:xfrm>
        </p:grpSpPr>
        <p:sp>
          <p:nvSpPr>
            <p:cNvPr id="25" name="Auf der gleichen Seite des Rechtecks liegende Ecken abrunden 67"/>
            <p:cNvSpPr>
              <a:spLocks noChangeAspect="1"/>
            </p:cNvSpPr>
            <p:nvPr/>
          </p:nvSpPr>
          <p:spPr bwMode="auto">
            <a:xfrm rot="16200000">
              <a:off x="6217283" y="-1000672"/>
              <a:ext cx="363159" cy="12800584"/>
            </a:xfrm>
            <a:prstGeom prst="round2SameRect">
              <a:avLst>
                <a:gd name="adj1" fmla="val 26172"/>
                <a:gd name="adj2" fmla="val 0"/>
              </a:avLst>
            </a:prstGeom>
            <a:solidFill>
              <a:srgbClr val="1B264B"/>
            </a:solidFill>
            <a:ln w="63500" cap="flat" cmpd="sng" algn="ctr">
              <a:solidFill>
                <a:srgbClr val="A69EBA"/>
              </a:solidFill>
              <a:prstDash val="solid"/>
            </a:ln>
            <a:effectLst/>
          </p:spPr>
          <p:txBody>
            <a:bodyPr/>
            <a:lstStyle/>
            <a:p>
              <a:pPr marL="616310" marR="0" lvl="0" indent="-616310" algn="ctr" defTabSz="417370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16310" algn="l"/>
                </a:tabLst>
                <a:defRPr/>
              </a:pPr>
              <a:endParaRPr kumimoji="0" lang="de-DE" sz="15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>
              <a:spLocks noChangeAspect="1"/>
            </p:cNvSpPr>
            <p:nvPr/>
          </p:nvSpPr>
          <p:spPr>
            <a:xfrm>
              <a:off x="-1432" y="5205769"/>
              <a:ext cx="3134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Experimental Procedure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9691" y="10239025"/>
            <a:ext cx="12800588" cy="400110"/>
            <a:chOff x="-1432" y="6263232"/>
            <a:chExt cx="12800588" cy="400110"/>
          </a:xfrm>
        </p:grpSpPr>
        <p:sp>
          <p:nvSpPr>
            <p:cNvPr id="26" name="Auf der gleichen Seite des Rechtecks liegende Ecken abrunden 67"/>
            <p:cNvSpPr>
              <a:spLocks noChangeAspect="1"/>
            </p:cNvSpPr>
            <p:nvPr/>
          </p:nvSpPr>
          <p:spPr bwMode="auto">
            <a:xfrm rot="16200000">
              <a:off x="6217284" y="62995"/>
              <a:ext cx="363159" cy="12800584"/>
            </a:xfrm>
            <a:prstGeom prst="round2SameRect">
              <a:avLst>
                <a:gd name="adj1" fmla="val 26172"/>
                <a:gd name="adj2" fmla="val 0"/>
              </a:avLst>
            </a:prstGeom>
            <a:solidFill>
              <a:srgbClr val="1B264B"/>
            </a:solidFill>
            <a:ln w="63500" cap="flat" cmpd="sng" algn="ctr">
              <a:solidFill>
                <a:srgbClr val="A69EBA"/>
              </a:solidFill>
              <a:prstDash val="solid"/>
            </a:ln>
            <a:effectLst/>
          </p:spPr>
          <p:txBody>
            <a:bodyPr/>
            <a:lstStyle/>
            <a:p>
              <a:pPr marL="616310" marR="0" lvl="0" indent="-616310" algn="ctr" defTabSz="417370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16310" algn="l"/>
                </a:tabLst>
                <a:defRPr/>
              </a:pPr>
              <a:endParaRPr kumimoji="0" lang="de-DE" sz="15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>
              <a:spLocks noChangeAspect="1"/>
            </p:cNvSpPr>
            <p:nvPr/>
          </p:nvSpPr>
          <p:spPr>
            <a:xfrm>
              <a:off x="-1432" y="6263232"/>
              <a:ext cx="2664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 &amp; Discussion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05764" y="5290059"/>
            <a:ext cx="3184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</a:rPr>
              <a:t>CNTs@SiCp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 synthesis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04432" y="8298778"/>
            <a:ext cx="343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2. Composites fabrication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1" y="8774497"/>
            <a:ext cx="1329424" cy="137889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20" y="8758295"/>
            <a:ext cx="1327440" cy="13788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979" y="8774497"/>
            <a:ext cx="1108857" cy="13788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246" y="9346094"/>
            <a:ext cx="307508" cy="310779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048" y="9349971"/>
            <a:ext cx="307508" cy="310779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5790530" y="7426501"/>
            <a:ext cx="6172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4. In-situ tension and pole figure measurement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 rotWithShape="1">
          <a:blip r:embed="rId8"/>
          <a:srcRect r="28497"/>
          <a:stretch/>
        </p:blipFill>
        <p:spPr>
          <a:xfrm>
            <a:off x="8642051" y="7899364"/>
            <a:ext cx="2452611" cy="2286710"/>
          </a:xfrm>
          <a:prstGeom prst="rect">
            <a:avLst/>
          </a:prstGeom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490" y="7026623"/>
            <a:ext cx="1385367" cy="1212518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2072" y="7033068"/>
            <a:ext cx="1385367" cy="1212518"/>
          </a:xfrm>
          <a:prstGeom prst="rect">
            <a:avLst/>
          </a:prstGeom>
        </p:spPr>
      </p:pic>
      <p:sp>
        <p:nvSpPr>
          <p:cNvPr id="108" name="文本框 107"/>
          <p:cNvSpPr txBox="1"/>
          <p:nvPr/>
        </p:nvSpPr>
        <p:spPr>
          <a:xfrm>
            <a:off x="119692" y="3681749"/>
            <a:ext cx="12315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   Hybrid Mg MMCs, reinforced with </a:t>
            </a:r>
            <a:r>
              <a:rPr lang="en-US" altLang="zh-CN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SiCp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and CNTs, have shown superior tensile properties, which is mainly attributed to the addition of CNTs to </a:t>
            </a:r>
            <a:r>
              <a:rPr lang="en-US" altLang="zh-CN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SiCp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with CVD method. A brief introduction on a novel fabrication process of the CNTs reinforced Mg-Zn matrix composites is presented. </a:t>
            </a: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   The characterizations of their microstructures and phase by lab X-ray and In-situ tensile deformation test of these composites was performed using neutron diffraction at STRESS-SPEC (MLZ, </a:t>
            </a:r>
            <a:r>
              <a:rPr lang="en-US" altLang="zh-CN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Garching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). Bulk texture of both the initial and the tensile to broken samples was also investigated ex-situ by neutron diffraction.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63" y="10968099"/>
            <a:ext cx="3847029" cy="2880000"/>
          </a:xfrm>
          <a:prstGeom prst="rect">
            <a:avLst/>
          </a:prstGeom>
        </p:spPr>
      </p:pic>
      <p:pic>
        <p:nvPicPr>
          <p:cNvPr id="125" name="图片 1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043" y="14143171"/>
            <a:ext cx="5172178" cy="2926080"/>
          </a:xfrm>
          <a:prstGeom prst="rect">
            <a:avLst/>
          </a:prstGeom>
        </p:spPr>
      </p:pic>
      <p:pic>
        <p:nvPicPr>
          <p:cNvPr id="1024" name="图片 1023"/>
          <p:cNvPicPr>
            <a:picLocks noChangeAspect="1"/>
          </p:cNvPicPr>
          <p:nvPr/>
        </p:nvPicPr>
        <p:blipFill rotWithShape="1">
          <a:blip r:embed="rId13"/>
          <a:srcRect r="3101"/>
          <a:stretch/>
        </p:blipFill>
        <p:spPr>
          <a:xfrm>
            <a:off x="7618004" y="10911393"/>
            <a:ext cx="4914021" cy="2694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026" name="文本框 1025"/>
          <p:cNvSpPr txBox="1"/>
          <p:nvPr/>
        </p:nvSpPr>
        <p:spPr>
          <a:xfrm>
            <a:off x="1261074" y="10653189"/>
            <a:ext cx="21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Mechanical properties 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7" name="文本框 1026"/>
          <p:cNvSpPr txBox="1"/>
          <p:nvPr/>
        </p:nvSpPr>
        <p:spPr>
          <a:xfrm>
            <a:off x="4314850" y="10658664"/>
            <a:ext cx="2662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Residual stresses in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</a:rPr>
              <a:t>materails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8744915" y="10647305"/>
            <a:ext cx="2309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Evolution of lattice strain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8" name="矩形 1027"/>
          <p:cNvSpPr/>
          <p:nvPr/>
        </p:nvSpPr>
        <p:spPr>
          <a:xfrm>
            <a:off x="617216" y="13791063"/>
            <a:ext cx="2978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a typeface="HG Mincho Light J"/>
              </a:rPr>
              <a:t>Pole figure of extruded materials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9" name="文本框 1028"/>
          <p:cNvSpPr txBox="1"/>
          <p:nvPr/>
        </p:nvSpPr>
        <p:spPr>
          <a:xfrm>
            <a:off x="5643021" y="14456196"/>
            <a:ext cx="6458697" cy="2523768"/>
          </a:xfrm>
          <a:prstGeom prst="rect">
            <a:avLst/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CNTs were synthesized on </a:t>
            </a:r>
            <a:r>
              <a:rPr lang="en-US" altLang="zh-CN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SiCp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 by CVD method, and hybrid Mg composites were fabricated by semi-solid stirring.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residual stress of Mg in </a:t>
            </a:r>
            <a:r>
              <a:rPr lang="en-US" altLang="zh-CN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CNTs@SiCp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/Mg-6Zn is less than half of that in </a:t>
            </a:r>
            <a:r>
              <a:rPr lang="en-US" altLang="zh-CN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SiCp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/Mg-6Zn composite.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altLang="zh-CN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SiCp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CNTs addition, a torpid decrease of crystal faces lattice strain occurs during tensile process.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measured pole figures indicated no obvious change of the samples with the addition of CNTs.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5236884" y="13767982"/>
            <a:ext cx="7683395" cy="394063"/>
            <a:chOff x="-1432" y="6263232"/>
            <a:chExt cx="12800588" cy="400110"/>
          </a:xfrm>
        </p:grpSpPr>
        <p:sp>
          <p:nvSpPr>
            <p:cNvPr id="139" name="Auf der gleichen Seite des Rechtecks liegende Ecken abrunden 67"/>
            <p:cNvSpPr>
              <a:spLocks noChangeAspect="1"/>
            </p:cNvSpPr>
            <p:nvPr/>
          </p:nvSpPr>
          <p:spPr bwMode="auto">
            <a:xfrm rot="16200000">
              <a:off x="6217284" y="62995"/>
              <a:ext cx="363159" cy="12800584"/>
            </a:xfrm>
            <a:prstGeom prst="round2SameRect">
              <a:avLst>
                <a:gd name="adj1" fmla="val 26172"/>
                <a:gd name="adj2" fmla="val 0"/>
              </a:avLst>
            </a:prstGeom>
            <a:solidFill>
              <a:srgbClr val="1B264B"/>
            </a:solidFill>
            <a:ln w="63500" cap="flat" cmpd="sng" algn="ctr">
              <a:solidFill>
                <a:srgbClr val="A69EBA"/>
              </a:solidFill>
              <a:prstDash val="solid"/>
            </a:ln>
            <a:effectLst/>
          </p:spPr>
          <p:txBody>
            <a:bodyPr/>
            <a:lstStyle/>
            <a:p>
              <a:pPr marL="616310" marR="0" lvl="0" indent="-616310" algn="ctr" defTabSz="417370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16310" algn="l"/>
                </a:tabLst>
                <a:defRPr/>
              </a:pPr>
              <a:endParaRPr kumimoji="0" lang="de-DE" sz="15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文本框 139"/>
            <p:cNvSpPr txBox="1">
              <a:spLocks noChangeAspect="1"/>
            </p:cNvSpPr>
            <p:nvPr/>
          </p:nvSpPr>
          <p:spPr>
            <a:xfrm>
              <a:off x="-1432" y="6263232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</a:t>
              </a:r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0390" y="7032540"/>
            <a:ext cx="1195520" cy="11955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17881B-051B-6285-0CAD-CC5DF5EA0A3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7487" y="10985354"/>
            <a:ext cx="3200894" cy="25828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B363A4-2713-38BA-61D0-A9586C1B5A35}"/>
              </a:ext>
            </a:extLst>
          </p:cNvPr>
          <p:cNvSpPr txBox="1"/>
          <p:nvPr/>
        </p:nvSpPr>
        <p:spPr>
          <a:xfrm>
            <a:off x="5790529" y="5321011"/>
            <a:ext cx="4506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3. Residual stresses measurement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AF45AD8-18F6-1628-84C9-66629DA889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1499" y="5787720"/>
            <a:ext cx="5728429" cy="163878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BD54384-3F66-0F65-14FF-040BB99DCB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476"/>
            <a:ext cx="10516511" cy="94496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E9109F7-A8A2-1EFA-B9C7-81BE1624B5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0" y="17195921"/>
            <a:ext cx="1259542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306</Words>
  <Application>Microsoft Office PowerPoint</Application>
  <PresentationFormat>自定义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HG Mincho Light J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 超</dc:creator>
  <cp:lastModifiedBy>超 丁</cp:lastModifiedBy>
  <cp:revision>46</cp:revision>
  <dcterms:created xsi:type="dcterms:W3CDTF">2018-09-07T14:38:53Z</dcterms:created>
  <dcterms:modified xsi:type="dcterms:W3CDTF">2024-05-31T11:53:10Z</dcterms:modified>
</cp:coreProperties>
</file>